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E89FA-BB3A-42F8-872D-B75D910569FF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F116C-9724-43B3-835E-9BE05B3E08F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007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C2D64-C8E0-412C-BAB4-399EBEDD6030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1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F368-A69D-4773-AC81-95B732B0F33F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985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C03C-7048-4864-95C3-0AADCF2227BD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054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7A14-A8AD-4D65-A426-9550C218B662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316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8C98-1CF2-4260-B4B2-459AEA19913C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077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DB2-9FFF-4C5C-8D6C-749E8DC721C5}" type="datetime1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115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2BF2-EED8-4462-A19E-18C2FADD874E}" type="datetime1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83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1C2C-6EE0-46D3-B0B7-2118007B812D}" type="datetime1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456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CBC20-3DA4-416F-8F21-E284FAF0BC9D}" type="datetime1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FA0CCF08-D15B-407C-99AB-2821B3925F45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7784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411C0-4B4C-45E7-BBB9-BF7200A3738E}" type="datetime1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847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0336-EDD0-4214-B76E-3D4DDF7C15B5}" type="datetime1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806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BFE2-C67E-4E81-BD7C-7A65812B7254}" type="datetime1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CCF08-D15B-407C-99AB-2821B3925F4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04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11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1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5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6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17.xml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8.xml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9.xml"/><Relationship Id="rId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1.xml"/><Relationship Id="rId4" Type="http://schemas.microsoft.com/office/2007/relationships/hdphoto" Target="../media/hdphoto8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972733" y="1428533"/>
            <a:ext cx="10116204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8000" b="1" dirty="0">
                <a:solidFill>
                  <a:srgbClr val="002060"/>
                </a:solidFill>
                <a:latin typeface="Berlin Sans FB Demi" panose="020E0802020502020306" pitchFamily="34" charset="0"/>
              </a:rPr>
              <a:t>Multiplicaciones</a:t>
            </a:r>
          </a:p>
          <a:p>
            <a:pPr algn="ctr"/>
            <a:r>
              <a:rPr lang="es-ES" sz="3600" b="1" dirty="0">
                <a:solidFill>
                  <a:srgbClr val="002060"/>
                </a:solidFill>
                <a:latin typeface="Berlin Sans FB Demi" panose="020E0802020502020306" pitchFamily="34" charset="0"/>
              </a:rPr>
              <a:t>y sus propiedades</a:t>
            </a:r>
            <a:endParaRPr lang="es-CL" sz="3600" dirty="0">
              <a:solidFill>
                <a:srgbClr val="002060"/>
              </a:solidFill>
            </a:endParaRPr>
          </a:p>
        </p:txBody>
      </p:sp>
      <p:sp>
        <p:nvSpPr>
          <p:cNvPr id="5" name="Elipse 4">
            <a:hlinkClick r:id="rId2" action="ppaction://hlinksldjump"/>
          </p:cNvPr>
          <p:cNvSpPr/>
          <p:nvPr/>
        </p:nvSpPr>
        <p:spPr>
          <a:xfrm>
            <a:off x="5285421" y="3363696"/>
            <a:ext cx="1490828" cy="132486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INICIAR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FDBFFB2-86D9-4B8F-A59A-553A60B94BBE}" type="slidenum">
              <a:rPr lang="es-ES" noProof="0" smtClean="0"/>
              <a:pPr rtl="0"/>
              <a:t>1</a:t>
            </a:fld>
            <a:endParaRPr lang="es-ES" noProof="0" dirty="0"/>
          </a:p>
        </p:txBody>
      </p:sp>
      <p:pic>
        <p:nvPicPr>
          <p:cNvPr id="1026" name="Picture 2" descr="Imágenes de Ninos En La Escuela | Vectores, fotos de stock y PSD ...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44" b="90895" l="1278" r="93291">
                        <a14:foregroundMark x1="14856" y1="76358" x2="14856" y2="76358"/>
                        <a14:foregroundMark x1="16773" y1="73482" x2="16773" y2="73482"/>
                        <a14:foregroundMark x1="19329" y1="73323" x2="19329" y2="73323"/>
                        <a14:foregroundMark x1="25080" y1="65815" x2="25080" y2="65815"/>
                        <a14:foregroundMark x1="27636" y1="60224" x2="27636" y2="60224"/>
                        <a14:foregroundMark x1="31470" y1="68051" x2="31470" y2="68051"/>
                        <a14:foregroundMark x1="22045" y1="79073" x2="22045" y2="79073"/>
                        <a14:foregroundMark x1="20927" y1="78594" x2="20927" y2="79233"/>
                        <a14:foregroundMark x1="45847" y1="36262" x2="45847" y2="36262"/>
                        <a14:foregroundMark x1="55112" y1="54952" x2="55112" y2="54952"/>
                        <a14:foregroundMark x1="37700" y1="53035" x2="37700" y2="53035"/>
                        <a14:foregroundMark x1="47125" y1="48722" x2="47125" y2="48722"/>
                        <a14:foregroundMark x1="84824" y1="63419" x2="84824" y2="634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330" y="1886597"/>
            <a:ext cx="5962650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71F55B0-90C5-4644-A720-7F667D751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1195" y="461745"/>
            <a:ext cx="21336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2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1300351" y="778875"/>
            <a:ext cx="9245600" cy="4813300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pPr algn="ctr"/>
            <a:endParaRPr lang="es-CL" dirty="0"/>
          </a:p>
          <a:p>
            <a:endParaRPr lang="es-CL" dirty="0"/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endParaRPr lang="es-CL" sz="2400" dirty="0">
              <a:solidFill>
                <a:srgbClr val="002060"/>
              </a:solidFill>
            </a:endParaRP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r>
              <a:rPr lang="es-CL" sz="2400" dirty="0">
                <a:solidFill>
                  <a:srgbClr val="002060"/>
                </a:solidFill>
              </a:rPr>
              <a:t> </a:t>
            </a: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  <a:r>
              <a:rPr lang="es-CL" sz="2000" dirty="0">
                <a:solidFill>
                  <a:srgbClr val="002060"/>
                </a:solidFill>
              </a:rPr>
              <a:t>4 · (3 + 2) 		  4 · 3       +    4 ·  2</a:t>
            </a:r>
          </a:p>
          <a:p>
            <a:r>
              <a:rPr lang="es-CL" sz="2000" dirty="0">
                <a:solidFill>
                  <a:srgbClr val="002060"/>
                </a:solidFill>
              </a:rPr>
              <a:t>                             (4 · 3) + (4 + 2) 		 	</a:t>
            </a:r>
          </a:p>
          <a:p>
            <a:r>
              <a:rPr lang="es-CL" sz="2000" dirty="0">
                <a:solidFill>
                  <a:srgbClr val="002060"/>
                </a:solidFill>
              </a:rPr>
              <a:t>                                    12 +8</a:t>
            </a:r>
          </a:p>
          <a:p>
            <a:r>
              <a:rPr lang="es-CL" sz="2000" dirty="0">
                <a:solidFill>
                  <a:srgbClr val="002060"/>
                </a:solidFill>
              </a:rPr>
              <a:t>	                       20	</a:t>
            </a:r>
            <a:endParaRPr lang="es-CL" sz="2400" dirty="0">
              <a:solidFill>
                <a:srgbClr val="002060"/>
              </a:solidFill>
            </a:endParaRPr>
          </a:p>
          <a:p>
            <a:endParaRPr lang="es-CL" sz="2400" dirty="0">
              <a:solidFill>
                <a:srgbClr val="002060"/>
              </a:solidFill>
            </a:endParaRP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000" dirty="0">
              <a:solidFill>
                <a:srgbClr val="002060"/>
              </a:solidFill>
            </a:endParaRP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10658" y="1245274"/>
            <a:ext cx="73714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Calcular  4 · 5</a:t>
            </a:r>
          </a:p>
          <a:p>
            <a:endParaRPr lang="es-CL" sz="2000" dirty="0">
              <a:solidFill>
                <a:srgbClr val="002060"/>
              </a:solidFill>
            </a:endParaRPr>
          </a:p>
          <a:p>
            <a:r>
              <a:rPr lang="es-CL" sz="2000" dirty="0">
                <a:solidFill>
                  <a:srgbClr val="002060"/>
                </a:solidFill>
              </a:rPr>
              <a:t>Se representa como 4 veces 5 </a:t>
            </a:r>
          </a:p>
          <a:p>
            <a:endParaRPr lang="es-CL" sz="2000" dirty="0">
              <a:solidFill>
                <a:srgbClr val="002060"/>
              </a:solidFill>
            </a:endParaRPr>
          </a:p>
          <a:p>
            <a:r>
              <a:rPr lang="es-CL" sz="2000" dirty="0">
                <a:solidFill>
                  <a:srgbClr val="002060"/>
                </a:solidFill>
              </a:rPr>
              <a:t>Pero  también se puede calcular aplicando la propiedad distributiva.</a:t>
            </a:r>
          </a:p>
        </p:txBody>
      </p:sp>
      <p:sp>
        <p:nvSpPr>
          <p:cNvPr id="21" name="Rectángulo redondeado 20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5173851" y="1733888"/>
            <a:ext cx="749300" cy="558800"/>
            <a:chOff x="228600" y="3149600"/>
            <a:chExt cx="749300" cy="558800"/>
          </a:xfrm>
        </p:grpSpPr>
        <p:sp>
          <p:nvSpPr>
            <p:cNvPr id="2" name="Rectángulo redondeado 1"/>
            <p:cNvSpPr/>
            <p:nvPr/>
          </p:nvSpPr>
          <p:spPr>
            <a:xfrm>
              <a:off x="228600" y="3149600"/>
              <a:ext cx="749300" cy="558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" name="Elipse 4"/>
            <p:cNvSpPr/>
            <p:nvPr/>
          </p:nvSpPr>
          <p:spPr>
            <a:xfrm>
              <a:off x="357490" y="31623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" name="Elipse 7"/>
            <p:cNvSpPr/>
            <p:nvPr/>
          </p:nvSpPr>
          <p:spPr>
            <a:xfrm>
              <a:off x="509890" y="33147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Elipse 8"/>
            <p:cNvSpPr/>
            <p:nvPr/>
          </p:nvSpPr>
          <p:spPr>
            <a:xfrm>
              <a:off x="687691" y="31750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Elipse 9"/>
            <p:cNvSpPr/>
            <p:nvPr/>
          </p:nvSpPr>
          <p:spPr>
            <a:xfrm>
              <a:off x="346643" y="34544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Elipse 10"/>
            <p:cNvSpPr/>
            <p:nvPr/>
          </p:nvSpPr>
          <p:spPr>
            <a:xfrm>
              <a:off x="676844" y="34671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6100952" y="1733888"/>
            <a:ext cx="749300" cy="558800"/>
            <a:chOff x="228600" y="3149600"/>
            <a:chExt cx="749300" cy="558800"/>
          </a:xfrm>
        </p:grpSpPr>
        <p:sp>
          <p:nvSpPr>
            <p:cNvPr id="15" name="Rectángulo redondeado 14"/>
            <p:cNvSpPr/>
            <p:nvPr/>
          </p:nvSpPr>
          <p:spPr>
            <a:xfrm>
              <a:off x="228600" y="3149600"/>
              <a:ext cx="749300" cy="558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Elipse 15"/>
            <p:cNvSpPr/>
            <p:nvPr/>
          </p:nvSpPr>
          <p:spPr>
            <a:xfrm>
              <a:off x="357490" y="31623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Elipse 16"/>
            <p:cNvSpPr/>
            <p:nvPr/>
          </p:nvSpPr>
          <p:spPr>
            <a:xfrm>
              <a:off x="509890" y="33147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Elipse 17"/>
            <p:cNvSpPr/>
            <p:nvPr/>
          </p:nvSpPr>
          <p:spPr>
            <a:xfrm>
              <a:off x="687691" y="31750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Elipse 18"/>
            <p:cNvSpPr/>
            <p:nvPr/>
          </p:nvSpPr>
          <p:spPr>
            <a:xfrm>
              <a:off x="346643" y="34544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0" name="Elipse 19"/>
            <p:cNvSpPr/>
            <p:nvPr/>
          </p:nvSpPr>
          <p:spPr>
            <a:xfrm>
              <a:off x="676844" y="34671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7044495" y="1733888"/>
            <a:ext cx="749300" cy="558800"/>
            <a:chOff x="228600" y="3149600"/>
            <a:chExt cx="749300" cy="558800"/>
          </a:xfrm>
        </p:grpSpPr>
        <p:sp>
          <p:nvSpPr>
            <p:cNvPr id="23" name="Rectángulo redondeado 22"/>
            <p:cNvSpPr/>
            <p:nvPr/>
          </p:nvSpPr>
          <p:spPr>
            <a:xfrm>
              <a:off x="228600" y="3149600"/>
              <a:ext cx="749300" cy="558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" name="Elipse 23"/>
            <p:cNvSpPr/>
            <p:nvPr/>
          </p:nvSpPr>
          <p:spPr>
            <a:xfrm>
              <a:off x="357490" y="31623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/>
            <p:cNvSpPr/>
            <p:nvPr/>
          </p:nvSpPr>
          <p:spPr>
            <a:xfrm>
              <a:off x="509890" y="33147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/>
            <p:cNvSpPr/>
            <p:nvPr/>
          </p:nvSpPr>
          <p:spPr>
            <a:xfrm>
              <a:off x="687691" y="31750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/>
            <p:cNvSpPr/>
            <p:nvPr/>
          </p:nvSpPr>
          <p:spPr>
            <a:xfrm>
              <a:off x="346643" y="34544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/>
            <p:cNvSpPr/>
            <p:nvPr/>
          </p:nvSpPr>
          <p:spPr>
            <a:xfrm>
              <a:off x="676844" y="34671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7971596" y="1746588"/>
            <a:ext cx="749300" cy="558800"/>
            <a:chOff x="228600" y="3149600"/>
            <a:chExt cx="749300" cy="558800"/>
          </a:xfrm>
        </p:grpSpPr>
        <p:sp>
          <p:nvSpPr>
            <p:cNvPr id="30" name="Rectángulo redondeado 29"/>
            <p:cNvSpPr/>
            <p:nvPr/>
          </p:nvSpPr>
          <p:spPr>
            <a:xfrm>
              <a:off x="228600" y="3149600"/>
              <a:ext cx="749300" cy="558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1" name="Elipse 30"/>
            <p:cNvSpPr/>
            <p:nvPr/>
          </p:nvSpPr>
          <p:spPr>
            <a:xfrm>
              <a:off x="357490" y="31623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2" name="Elipse 31"/>
            <p:cNvSpPr/>
            <p:nvPr/>
          </p:nvSpPr>
          <p:spPr>
            <a:xfrm>
              <a:off x="509890" y="33147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" name="Elipse 32"/>
            <p:cNvSpPr/>
            <p:nvPr/>
          </p:nvSpPr>
          <p:spPr>
            <a:xfrm>
              <a:off x="687691" y="31750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" name="Elipse 33"/>
            <p:cNvSpPr/>
            <p:nvPr/>
          </p:nvSpPr>
          <p:spPr>
            <a:xfrm>
              <a:off x="346643" y="34544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" name="Elipse 34"/>
            <p:cNvSpPr/>
            <p:nvPr/>
          </p:nvSpPr>
          <p:spPr>
            <a:xfrm>
              <a:off x="676844" y="346710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7" name="Grupo 6"/>
          <p:cNvGrpSpPr/>
          <p:nvPr/>
        </p:nvGrpSpPr>
        <p:grpSpPr>
          <a:xfrm rot="5400000">
            <a:off x="6212246" y="3907800"/>
            <a:ext cx="749300" cy="374312"/>
            <a:chOff x="5953050" y="3708877"/>
            <a:chExt cx="749300" cy="374312"/>
          </a:xfrm>
        </p:grpSpPr>
        <p:sp>
          <p:nvSpPr>
            <p:cNvPr id="44" name="Rectángulo redondeado 43"/>
            <p:cNvSpPr/>
            <p:nvPr/>
          </p:nvSpPr>
          <p:spPr>
            <a:xfrm>
              <a:off x="5953050" y="3708877"/>
              <a:ext cx="749300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/>
            <p:cNvSpPr/>
            <p:nvPr/>
          </p:nvSpPr>
          <p:spPr>
            <a:xfrm>
              <a:off x="599071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/>
            <p:cNvSpPr/>
            <p:nvPr/>
          </p:nvSpPr>
          <p:spPr>
            <a:xfrm>
              <a:off x="643300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Elipse 47"/>
            <p:cNvSpPr/>
            <p:nvPr/>
          </p:nvSpPr>
          <p:spPr>
            <a:xfrm>
              <a:off x="6222488" y="377825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55" name="Grupo 54"/>
          <p:cNvGrpSpPr/>
          <p:nvPr/>
        </p:nvGrpSpPr>
        <p:grpSpPr>
          <a:xfrm rot="5400000">
            <a:off x="5768423" y="3907800"/>
            <a:ext cx="749300" cy="374312"/>
            <a:chOff x="5953050" y="3708877"/>
            <a:chExt cx="749300" cy="374312"/>
          </a:xfrm>
        </p:grpSpPr>
        <p:sp>
          <p:nvSpPr>
            <p:cNvPr id="56" name="Rectángulo redondeado 55"/>
            <p:cNvSpPr/>
            <p:nvPr/>
          </p:nvSpPr>
          <p:spPr>
            <a:xfrm>
              <a:off x="5953050" y="3708877"/>
              <a:ext cx="749300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7" name="Elipse 56"/>
            <p:cNvSpPr/>
            <p:nvPr/>
          </p:nvSpPr>
          <p:spPr>
            <a:xfrm>
              <a:off x="599071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8" name="Elipse 57"/>
            <p:cNvSpPr/>
            <p:nvPr/>
          </p:nvSpPr>
          <p:spPr>
            <a:xfrm>
              <a:off x="643300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9" name="Elipse 58"/>
            <p:cNvSpPr/>
            <p:nvPr/>
          </p:nvSpPr>
          <p:spPr>
            <a:xfrm>
              <a:off x="6222488" y="377825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65" name="Grupo 64"/>
          <p:cNvGrpSpPr/>
          <p:nvPr/>
        </p:nvGrpSpPr>
        <p:grpSpPr>
          <a:xfrm rot="5400000">
            <a:off x="6212246" y="4822995"/>
            <a:ext cx="749300" cy="374312"/>
            <a:chOff x="5953050" y="3708877"/>
            <a:chExt cx="749300" cy="374312"/>
          </a:xfrm>
        </p:grpSpPr>
        <p:sp>
          <p:nvSpPr>
            <p:cNvPr id="66" name="Rectángulo redondeado 65"/>
            <p:cNvSpPr/>
            <p:nvPr/>
          </p:nvSpPr>
          <p:spPr>
            <a:xfrm>
              <a:off x="5953050" y="3708877"/>
              <a:ext cx="749300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7" name="Elipse 66"/>
            <p:cNvSpPr/>
            <p:nvPr/>
          </p:nvSpPr>
          <p:spPr>
            <a:xfrm>
              <a:off x="599071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8" name="Elipse 67"/>
            <p:cNvSpPr/>
            <p:nvPr/>
          </p:nvSpPr>
          <p:spPr>
            <a:xfrm>
              <a:off x="643300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9" name="Elipse 68"/>
            <p:cNvSpPr/>
            <p:nvPr/>
          </p:nvSpPr>
          <p:spPr>
            <a:xfrm>
              <a:off x="6222488" y="377825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70" name="Grupo 69"/>
          <p:cNvGrpSpPr/>
          <p:nvPr/>
        </p:nvGrpSpPr>
        <p:grpSpPr>
          <a:xfrm rot="5400000">
            <a:off x="5768423" y="4822995"/>
            <a:ext cx="749300" cy="374312"/>
            <a:chOff x="5953050" y="3708877"/>
            <a:chExt cx="749300" cy="374312"/>
          </a:xfrm>
        </p:grpSpPr>
        <p:sp>
          <p:nvSpPr>
            <p:cNvPr id="71" name="Rectángulo redondeado 70"/>
            <p:cNvSpPr/>
            <p:nvPr/>
          </p:nvSpPr>
          <p:spPr>
            <a:xfrm>
              <a:off x="5953050" y="3708877"/>
              <a:ext cx="749300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2" name="Elipse 71"/>
            <p:cNvSpPr/>
            <p:nvPr/>
          </p:nvSpPr>
          <p:spPr>
            <a:xfrm>
              <a:off x="599071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3" name="Elipse 72"/>
            <p:cNvSpPr/>
            <p:nvPr/>
          </p:nvSpPr>
          <p:spPr>
            <a:xfrm>
              <a:off x="6433004" y="3778389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4" name="Elipse 73"/>
            <p:cNvSpPr/>
            <p:nvPr/>
          </p:nvSpPr>
          <p:spPr>
            <a:xfrm>
              <a:off x="6222488" y="3778250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7417552" y="4448784"/>
            <a:ext cx="358268" cy="426648"/>
            <a:chOff x="417947" y="3884532"/>
            <a:chExt cx="374312" cy="479862"/>
          </a:xfrm>
        </p:grpSpPr>
        <p:sp>
          <p:nvSpPr>
            <p:cNvPr id="76" name="Rectángulo redondeado 75"/>
            <p:cNvSpPr/>
            <p:nvPr/>
          </p:nvSpPr>
          <p:spPr>
            <a:xfrm rot="5400000">
              <a:off x="365172" y="3937307"/>
              <a:ext cx="479862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8" name="Elipse 77"/>
            <p:cNvSpPr/>
            <p:nvPr/>
          </p:nvSpPr>
          <p:spPr>
            <a:xfrm rot="5400000">
              <a:off x="514143" y="4138553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9" name="Elipse 78"/>
            <p:cNvSpPr/>
            <p:nvPr/>
          </p:nvSpPr>
          <p:spPr>
            <a:xfrm rot="5400000">
              <a:off x="514282" y="3902637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84" name="Grupo 83"/>
          <p:cNvGrpSpPr/>
          <p:nvPr/>
        </p:nvGrpSpPr>
        <p:grpSpPr>
          <a:xfrm>
            <a:off x="7862270" y="4435927"/>
            <a:ext cx="358268" cy="426648"/>
            <a:chOff x="417947" y="3884532"/>
            <a:chExt cx="374312" cy="479862"/>
          </a:xfrm>
        </p:grpSpPr>
        <p:sp>
          <p:nvSpPr>
            <p:cNvPr id="85" name="Rectángulo redondeado 84"/>
            <p:cNvSpPr/>
            <p:nvPr/>
          </p:nvSpPr>
          <p:spPr>
            <a:xfrm rot="5400000">
              <a:off x="365172" y="3937307"/>
              <a:ext cx="479862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6" name="Elipse 85"/>
            <p:cNvSpPr/>
            <p:nvPr/>
          </p:nvSpPr>
          <p:spPr>
            <a:xfrm rot="5400000">
              <a:off x="514143" y="4138553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7" name="Elipse 86"/>
            <p:cNvSpPr/>
            <p:nvPr/>
          </p:nvSpPr>
          <p:spPr>
            <a:xfrm rot="5400000">
              <a:off x="514282" y="3902637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88" name="Grupo 87"/>
          <p:cNvGrpSpPr/>
          <p:nvPr/>
        </p:nvGrpSpPr>
        <p:grpSpPr>
          <a:xfrm>
            <a:off x="7850687" y="3901949"/>
            <a:ext cx="358268" cy="426648"/>
            <a:chOff x="417947" y="3884532"/>
            <a:chExt cx="374312" cy="479862"/>
          </a:xfrm>
        </p:grpSpPr>
        <p:sp>
          <p:nvSpPr>
            <p:cNvPr id="89" name="Rectángulo redondeado 88"/>
            <p:cNvSpPr/>
            <p:nvPr/>
          </p:nvSpPr>
          <p:spPr>
            <a:xfrm rot="5400000">
              <a:off x="365172" y="3937307"/>
              <a:ext cx="479862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0" name="Elipse 89"/>
            <p:cNvSpPr/>
            <p:nvPr/>
          </p:nvSpPr>
          <p:spPr>
            <a:xfrm rot="5400000">
              <a:off x="514143" y="4138553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1" name="Elipse 90"/>
            <p:cNvSpPr/>
            <p:nvPr/>
          </p:nvSpPr>
          <p:spPr>
            <a:xfrm rot="5400000">
              <a:off x="514282" y="3902637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92" name="Grupo 91"/>
          <p:cNvGrpSpPr/>
          <p:nvPr/>
        </p:nvGrpSpPr>
        <p:grpSpPr>
          <a:xfrm>
            <a:off x="7418305" y="3890658"/>
            <a:ext cx="358268" cy="426648"/>
            <a:chOff x="417947" y="3884532"/>
            <a:chExt cx="374312" cy="479862"/>
          </a:xfrm>
        </p:grpSpPr>
        <p:sp>
          <p:nvSpPr>
            <p:cNvPr id="93" name="Rectángulo redondeado 92"/>
            <p:cNvSpPr/>
            <p:nvPr/>
          </p:nvSpPr>
          <p:spPr>
            <a:xfrm rot="5400000">
              <a:off x="365172" y="3937307"/>
              <a:ext cx="479862" cy="37431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4" name="Elipse 93"/>
            <p:cNvSpPr/>
            <p:nvPr/>
          </p:nvSpPr>
          <p:spPr>
            <a:xfrm rot="5400000">
              <a:off x="514143" y="4138553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5" name="Elipse 94"/>
            <p:cNvSpPr/>
            <p:nvPr/>
          </p:nvSpPr>
          <p:spPr>
            <a:xfrm rot="5400000">
              <a:off x="514282" y="3902637"/>
              <a:ext cx="214009" cy="203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96" name="Flecha derecha 95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7" name="Flecha derecha 96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8" name="Abrir llave 97"/>
          <p:cNvSpPr/>
          <p:nvPr/>
        </p:nvSpPr>
        <p:spPr>
          <a:xfrm rot="10800000">
            <a:off x="8246495" y="3627827"/>
            <a:ext cx="783760" cy="1664495"/>
          </a:xfrm>
          <a:prstGeom prst="leftBrace">
            <a:avLst>
              <a:gd name="adj1" fmla="val 6483"/>
              <a:gd name="adj2" fmla="val 50000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9" name="CuadroTexto 98"/>
          <p:cNvSpPr txBox="1"/>
          <p:nvPr/>
        </p:nvSpPr>
        <p:spPr>
          <a:xfrm>
            <a:off x="9182100" y="4276479"/>
            <a:ext cx="43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002060"/>
                </a:solidFill>
              </a:rPr>
              <a:t>20</a:t>
            </a:r>
            <a:endParaRPr lang="es-CL" dirty="0"/>
          </a:p>
        </p:txBody>
      </p:sp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10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14369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echa derecha 5">
            <a:hlinkClick r:id="rId2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Flecha derecha 6">
            <a:hlinkClick r:id="rId3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8" name="Grupo 7"/>
          <p:cNvGrpSpPr/>
          <p:nvPr/>
        </p:nvGrpSpPr>
        <p:grpSpPr>
          <a:xfrm>
            <a:off x="3134696" y="1489568"/>
            <a:ext cx="5907704" cy="974993"/>
            <a:chOff x="6876262" y="420187"/>
            <a:chExt cx="4293316" cy="792088"/>
          </a:xfrm>
          <a:solidFill>
            <a:srgbClr val="FFCC66"/>
          </a:solidFill>
        </p:grpSpPr>
        <p:sp>
          <p:nvSpPr>
            <p:cNvPr id="9" name="Rectángulo redondeado 8"/>
            <p:cNvSpPr/>
            <p:nvPr/>
          </p:nvSpPr>
          <p:spPr>
            <a:xfrm>
              <a:off x="6876262" y="420187"/>
              <a:ext cx="4293316" cy="792088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rgbClr val="C9A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300" b="1" dirty="0"/>
            </a:p>
          </p:txBody>
        </p:sp>
        <p:sp>
          <p:nvSpPr>
            <p:cNvPr id="10" name="Rectángulo redondeado 9">
              <a:hlinkClick r:id="rId3" action="ppaction://hlinksldjump"/>
            </p:cNvPr>
            <p:cNvSpPr/>
            <p:nvPr/>
          </p:nvSpPr>
          <p:spPr>
            <a:xfrm>
              <a:off x="7045898" y="520437"/>
              <a:ext cx="4029250" cy="59158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3200" b="1" dirty="0">
                  <a:solidFill>
                    <a:srgbClr val="002060"/>
                  </a:solidFill>
                </a:rPr>
                <a:t>Actividad</a:t>
              </a:r>
            </a:p>
          </p:txBody>
        </p:sp>
      </p:grpSp>
      <p:sp>
        <p:nvSpPr>
          <p:cNvPr id="11" name="Rectángulo redondeado 10">
            <a:hlinkClick r:id="rId4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11</a:t>
            </a:fld>
            <a:endParaRPr lang="es-CL" dirty="0"/>
          </a:p>
        </p:txBody>
      </p:sp>
      <p:sp>
        <p:nvSpPr>
          <p:cNvPr id="3" name="Rectángulo 2"/>
          <p:cNvSpPr/>
          <p:nvPr/>
        </p:nvSpPr>
        <p:spPr>
          <a:xfrm>
            <a:off x="2679511" y="2889060"/>
            <a:ext cx="71195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/>
              <a:t>Actividad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Consiste en observar la suma repetida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Al elegir la alternativa correcta, esta se destacará.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Por último, la alternativa incorrecta desaparecerá.</a:t>
            </a:r>
          </a:p>
        </p:txBody>
      </p:sp>
    </p:spTree>
    <p:extLst>
      <p:ext uri="{BB962C8B-B14F-4D97-AF65-F5344CB8AC3E}">
        <p14:creationId xmlns:p14="http://schemas.microsoft.com/office/powerpoint/2010/main" val="107358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776" y="2312924"/>
            <a:ext cx="1847248" cy="129856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76" y="2271319"/>
            <a:ext cx="1847248" cy="129856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452" y="2247619"/>
            <a:ext cx="1847248" cy="1298561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2231755" y="3728021"/>
            <a:ext cx="6309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dirty="0"/>
              <a:t> </a:t>
            </a:r>
            <a:r>
              <a:rPr lang="es-CL" sz="3600" dirty="0">
                <a:solidFill>
                  <a:srgbClr val="002060"/>
                </a:solidFill>
              </a:rPr>
              <a:t> </a:t>
            </a:r>
            <a:r>
              <a:rPr lang="es-CL" sz="3600" b="1" dirty="0">
                <a:solidFill>
                  <a:srgbClr val="002060"/>
                </a:solidFill>
              </a:rPr>
              <a:t>3        +        3          +       3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3 · 3 =</a:t>
            </a:r>
          </a:p>
        </p:txBody>
      </p:sp>
      <p:sp>
        <p:nvSpPr>
          <p:cNvPr id="16" name="Elipse 15"/>
          <p:cNvSpPr/>
          <p:nvPr/>
        </p:nvSpPr>
        <p:spPr>
          <a:xfrm>
            <a:off x="3886200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17" name="Elipse 16"/>
          <p:cNvSpPr/>
          <p:nvPr/>
        </p:nvSpPr>
        <p:spPr>
          <a:xfrm>
            <a:off x="5386703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18" name="Elipse 17"/>
          <p:cNvSpPr/>
          <p:nvPr/>
        </p:nvSpPr>
        <p:spPr>
          <a:xfrm>
            <a:off x="6848776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19" name="Flecha derecha 18">
            <a:hlinkClick r:id="rId4" action="ppaction://hlinksldjump"/>
          </p:cNvPr>
          <p:cNvSpPr/>
          <p:nvPr/>
        </p:nvSpPr>
        <p:spPr>
          <a:xfrm>
            <a:off x="10907110" y="570956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Flecha derecha 19">
            <a:hlinkClick r:id="rId5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Rectángulo redondeado 20">
            <a:hlinkClick r:id="rId6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6567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7344 -0.168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-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86931" y="3748976"/>
            <a:ext cx="6513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600" b="1" dirty="0">
                <a:solidFill>
                  <a:srgbClr val="002060"/>
                </a:solidFill>
              </a:rPr>
              <a:t>6          +            6  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2 · 6 =</a:t>
            </a:r>
          </a:p>
        </p:txBody>
      </p:sp>
      <p:sp>
        <p:nvSpPr>
          <p:cNvPr id="16" name="Elipse 15"/>
          <p:cNvSpPr/>
          <p:nvPr/>
        </p:nvSpPr>
        <p:spPr>
          <a:xfrm>
            <a:off x="5016500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12</a:t>
            </a:r>
          </a:p>
        </p:txBody>
      </p:sp>
      <p:sp>
        <p:nvSpPr>
          <p:cNvPr id="17" name="Elipse 16"/>
          <p:cNvSpPr/>
          <p:nvPr/>
        </p:nvSpPr>
        <p:spPr>
          <a:xfrm>
            <a:off x="3184224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18" name="Elipse 17"/>
          <p:cNvSpPr/>
          <p:nvPr/>
        </p:nvSpPr>
        <p:spPr>
          <a:xfrm>
            <a:off x="6848776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10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89" y="2162408"/>
            <a:ext cx="2690711" cy="156561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703" y="2183363"/>
            <a:ext cx="2690711" cy="1565613"/>
          </a:xfrm>
          <a:prstGeom prst="rect">
            <a:avLst/>
          </a:prstGeom>
        </p:spPr>
      </p:pic>
      <p:sp>
        <p:nvSpPr>
          <p:cNvPr id="21" name="Flecha derecha 20">
            <a:hlinkClick r:id="rId4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Flecha derecha 21">
            <a:hlinkClick r:id="rId5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Rectángulo redondeado 22">
            <a:hlinkClick r:id="rId6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776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06927 -0.1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4" y="-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86931" y="3748976"/>
            <a:ext cx="6513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600" b="1" dirty="0">
                <a:solidFill>
                  <a:srgbClr val="002060"/>
                </a:solidFill>
              </a:rPr>
              <a:t>5          +            5           +  5  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3 · 5 =</a:t>
            </a:r>
          </a:p>
        </p:txBody>
      </p:sp>
      <p:sp>
        <p:nvSpPr>
          <p:cNvPr id="16" name="Elipse 15"/>
          <p:cNvSpPr/>
          <p:nvPr/>
        </p:nvSpPr>
        <p:spPr>
          <a:xfrm>
            <a:off x="5016500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15</a:t>
            </a:r>
          </a:p>
        </p:txBody>
      </p:sp>
      <p:sp>
        <p:nvSpPr>
          <p:cNvPr id="17" name="Elipse 16"/>
          <p:cNvSpPr/>
          <p:nvPr/>
        </p:nvSpPr>
        <p:spPr>
          <a:xfrm>
            <a:off x="3184224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12</a:t>
            </a:r>
          </a:p>
        </p:txBody>
      </p:sp>
      <p:sp>
        <p:nvSpPr>
          <p:cNvPr id="18" name="Elipse 17"/>
          <p:cNvSpPr/>
          <p:nvPr/>
        </p:nvSpPr>
        <p:spPr>
          <a:xfrm>
            <a:off x="6848776" y="5384800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16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8754" y="2632767"/>
            <a:ext cx="1663370" cy="111620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00280" y="2680741"/>
            <a:ext cx="1430795" cy="96013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8896" y="2524671"/>
            <a:ext cx="1663370" cy="1116209"/>
          </a:xfrm>
          <a:prstGeom prst="rect">
            <a:avLst/>
          </a:prstGeom>
        </p:spPr>
      </p:pic>
      <p:sp>
        <p:nvSpPr>
          <p:cNvPr id="21" name="Flecha derecha 20">
            <a:hlinkClick r:id="rId5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Flecha derecha 21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Rectángulo redondeado 22">
            <a:hlinkClick r:id="rId7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8702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06771 -0.178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838075" y="3722967"/>
            <a:ext cx="80333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4     +   4    +   4   +    4    +    4</a:t>
            </a:r>
          </a:p>
          <a:p>
            <a:endParaRPr lang="es-CL" sz="1200" b="1" dirty="0">
              <a:solidFill>
                <a:srgbClr val="002060"/>
              </a:solidFill>
            </a:endParaRP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5 · 4 =</a:t>
            </a:r>
          </a:p>
        </p:txBody>
      </p:sp>
      <p:sp>
        <p:nvSpPr>
          <p:cNvPr id="16" name="Elipse 15"/>
          <p:cNvSpPr/>
          <p:nvPr/>
        </p:nvSpPr>
        <p:spPr>
          <a:xfrm>
            <a:off x="6783703" y="556316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17" name="Elipse 16"/>
          <p:cNvSpPr/>
          <p:nvPr/>
        </p:nvSpPr>
        <p:spPr>
          <a:xfrm>
            <a:off x="3594799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21</a:t>
            </a:r>
          </a:p>
        </p:txBody>
      </p:sp>
      <p:sp>
        <p:nvSpPr>
          <p:cNvPr id="18" name="Elipse 17"/>
          <p:cNvSpPr/>
          <p:nvPr/>
        </p:nvSpPr>
        <p:spPr>
          <a:xfrm>
            <a:off x="5189251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15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4752" y1="19355" x2="74752" y2="19355"/>
                        <a14:foregroundMark x1="17327" y1="16667" x2="17327" y2="16667"/>
                        <a14:foregroundMark x1="29703" y1="86559" x2="29703" y2="86559"/>
                        <a14:foregroundMark x1="60891" y1="23118" x2="60891" y2="23118"/>
                        <a14:foregroundMark x1="60891" y1="70430" x2="60891" y2="70430"/>
                        <a14:foregroundMark x1="15842" y1="68817" x2="14356" y2="73656"/>
                        <a14:foregroundMark x1="77228" y1="6452" x2="77228" y2="6452"/>
                        <a14:foregroundMark x1="84158" y1="6452" x2="84158" y2="6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5281" y="2826254"/>
            <a:ext cx="928943" cy="855364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4752" y1="19355" x2="74752" y2="19355"/>
                        <a14:foregroundMark x1="17327" y1="16667" x2="17327" y2="16667"/>
                        <a14:foregroundMark x1="29703" y1="86559" x2="29703" y2="86559"/>
                        <a14:foregroundMark x1="60891" y1="23118" x2="60891" y2="23118"/>
                        <a14:foregroundMark x1="60891" y1="70430" x2="60891" y2="70430"/>
                        <a14:foregroundMark x1="15842" y1="68817" x2="14356" y2="73656"/>
                        <a14:foregroundMark x1="77228" y1="6452" x2="77228" y2="6452"/>
                        <a14:foregroundMark x1="84158" y1="6452" x2="84158" y2="6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6381" y="2841593"/>
            <a:ext cx="928943" cy="85536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4752" y1="19355" x2="74752" y2="19355"/>
                        <a14:foregroundMark x1="17327" y1="16667" x2="17327" y2="16667"/>
                        <a14:foregroundMark x1="29703" y1="86559" x2="29703" y2="86559"/>
                        <a14:foregroundMark x1="60891" y1="23118" x2="60891" y2="23118"/>
                        <a14:foregroundMark x1="60891" y1="70430" x2="60891" y2="70430"/>
                        <a14:foregroundMark x1="15842" y1="68817" x2="14356" y2="73656"/>
                        <a14:foregroundMark x1="77228" y1="6452" x2="77228" y2="6452"/>
                        <a14:foregroundMark x1="84158" y1="6452" x2="84158" y2="6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45570" y="2819844"/>
            <a:ext cx="928943" cy="855364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4752" y1="19355" x2="74752" y2="19355"/>
                        <a14:foregroundMark x1="17327" y1="16667" x2="17327" y2="16667"/>
                        <a14:foregroundMark x1="29703" y1="86559" x2="29703" y2="86559"/>
                        <a14:foregroundMark x1="60891" y1="23118" x2="60891" y2="23118"/>
                        <a14:foregroundMark x1="60891" y1="70430" x2="60891" y2="70430"/>
                        <a14:foregroundMark x1="15842" y1="68817" x2="14356" y2="73656"/>
                        <a14:foregroundMark x1="77228" y1="6452" x2="77228" y2="6452"/>
                        <a14:foregroundMark x1="84158" y1="6452" x2="84158" y2="6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54760" y="2867603"/>
            <a:ext cx="928943" cy="855364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4752" y1="19355" x2="74752" y2="19355"/>
                        <a14:foregroundMark x1="17327" y1="16667" x2="17327" y2="16667"/>
                        <a14:foregroundMark x1="29703" y1="86559" x2="29703" y2="86559"/>
                        <a14:foregroundMark x1="60891" y1="23118" x2="60891" y2="23118"/>
                        <a14:foregroundMark x1="60891" y1="70430" x2="60891" y2="70430"/>
                        <a14:foregroundMark x1="15842" y1="68817" x2="14356" y2="73656"/>
                        <a14:foregroundMark x1="77228" y1="6452" x2="77228" y2="6452"/>
                        <a14:foregroundMark x1="84158" y1="6452" x2="84158" y2="64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5860" y="2841593"/>
            <a:ext cx="928943" cy="855364"/>
          </a:xfrm>
          <a:prstGeom prst="rect">
            <a:avLst/>
          </a:prstGeom>
        </p:spPr>
      </p:pic>
      <p:sp>
        <p:nvSpPr>
          <p:cNvPr id="24" name="Flecha derecha 23">
            <a:hlinkClick r:id="rId5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Flecha derecha 24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Rectángulo redondeado 25">
            <a:hlinkClick r:id="rId7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15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3422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02669 -0.172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1" y="-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19984" y="3745044"/>
            <a:ext cx="67979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6     +   6    +   6   +    6    +   6</a:t>
            </a:r>
          </a:p>
          <a:p>
            <a:endParaRPr lang="es-CL" sz="1200" b="1" dirty="0">
              <a:solidFill>
                <a:srgbClr val="002060"/>
              </a:solidFill>
            </a:endParaRP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5 · 6 =</a:t>
            </a:r>
          </a:p>
        </p:txBody>
      </p:sp>
      <p:sp>
        <p:nvSpPr>
          <p:cNvPr id="16" name="Elipse 15"/>
          <p:cNvSpPr/>
          <p:nvPr/>
        </p:nvSpPr>
        <p:spPr>
          <a:xfrm>
            <a:off x="6783703" y="556316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7" name="Elipse 16"/>
          <p:cNvSpPr/>
          <p:nvPr/>
        </p:nvSpPr>
        <p:spPr>
          <a:xfrm>
            <a:off x="3594799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36</a:t>
            </a:r>
          </a:p>
        </p:txBody>
      </p:sp>
      <p:sp>
        <p:nvSpPr>
          <p:cNvPr id="18" name="Elipse 17"/>
          <p:cNvSpPr/>
          <p:nvPr/>
        </p:nvSpPr>
        <p:spPr>
          <a:xfrm>
            <a:off x="5189251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28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61" b="97970" l="37310" r="96701">
                        <a14:foregroundMark x1="57868" y1="54822" x2="57868" y2="54822"/>
                        <a14:foregroundMark x1="58376" y1="49239" x2="58376" y2="49239"/>
                        <a14:foregroundMark x1="52284" y1="48731" x2="52284" y2="48731"/>
                        <a14:foregroundMark x1="49746" y1="46954" x2="49746" y2="46954"/>
                        <a14:foregroundMark x1="81472" y1="46701" x2="81472" y2="46701"/>
                        <a14:foregroundMark x1="81472" y1="46701" x2="81472" y2="46701"/>
                        <a14:foregroundMark x1="80457" y1="72589" x2="80457" y2="72589"/>
                        <a14:foregroundMark x1="80711" y1="72335" x2="80711" y2="72335"/>
                        <a14:foregroundMark x1="82234" y1="18782" x2="82234" y2="18782"/>
                        <a14:foregroundMark x1="82234" y1="18782" x2="82234" y2="18782"/>
                        <a14:foregroundMark x1="53299" y1="14213" x2="53299" y2="14213"/>
                        <a14:foregroundMark x1="53299" y1="14213" x2="53299" y2="14213"/>
                      </a14:backgroundRemoval>
                    </a14:imgEffect>
                  </a14:imgLayer>
                </a14:imgProps>
              </a:ext>
            </a:extLst>
          </a:blip>
          <a:srcRect l="38155" t="4315" r="3978" b="3299"/>
          <a:stretch/>
        </p:blipFill>
        <p:spPr>
          <a:xfrm>
            <a:off x="2277106" y="2303043"/>
            <a:ext cx="821694" cy="131182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61" b="97970" l="37310" r="96701">
                        <a14:foregroundMark x1="57868" y1="54822" x2="57868" y2="54822"/>
                        <a14:foregroundMark x1="58376" y1="49239" x2="58376" y2="49239"/>
                        <a14:foregroundMark x1="52284" y1="48731" x2="52284" y2="48731"/>
                        <a14:foregroundMark x1="49746" y1="46954" x2="49746" y2="46954"/>
                        <a14:foregroundMark x1="81472" y1="46701" x2="81472" y2="46701"/>
                        <a14:foregroundMark x1="81472" y1="46701" x2="81472" y2="46701"/>
                        <a14:foregroundMark x1="80457" y1="72589" x2="80457" y2="72589"/>
                        <a14:foregroundMark x1="80711" y1="72335" x2="80711" y2="72335"/>
                        <a14:foregroundMark x1="82234" y1="18782" x2="82234" y2="18782"/>
                        <a14:foregroundMark x1="82234" y1="18782" x2="82234" y2="18782"/>
                        <a14:foregroundMark x1="53299" y1="14213" x2="53299" y2="14213"/>
                        <a14:foregroundMark x1="53299" y1="14213" x2="53299" y2="14213"/>
                      </a14:backgroundRemoval>
                    </a14:imgEffect>
                  </a14:imgLayer>
                </a14:imgProps>
              </a:ext>
            </a:extLst>
          </a:blip>
          <a:srcRect l="38155" t="4315" r="3978" b="3299"/>
          <a:stretch/>
        </p:blipFill>
        <p:spPr>
          <a:xfrm>
            <a:off x="3420106" y="2303043"/>
            <a:ext cx="821694" cy="131182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61" b="97970" l="37310" r="96701">
                        <a14:foregroundMark x1="57868" y1="54822" x2="57868" y2="54822"/>
                        <a14:foregroundMark x1="58376" y1="49239" x2="58376" y2="49239"/>
                        <a14:foregroundMark x1="52284" y1="48731" x2="52284" y2="48731"/>
                        <a14:foregroundMark x1="49746" y1="46954" x2="49746" y2="46954"/>
                        <a14:foregroundMark x1="81472" y1="46701" x2="81472" y2="46701"/>
                        <a14:foregroundMark x1="81472" y1="46701" x2="81472" y2="46701"/>
                        <a14:foregroundMark x1="80457" y1="72589" x2="80457" y2="72589"/>
                        <a14:foregroundMark x1="80711" y1="72335" x2="80711" y2="72335"/>
                        <a14:foregroundMark x1="82234" y1="18782" x2="82234" y2="18782"/>
                        <a14:foregroundMark x1="82234" y1="18782" x2="82234" y2="18782"/>
                        <a14:foregroundMark x1="53299" y1="14213" x2="53299" y2="14213"/>
                        <a14:foregroundMark x1="53299" y1="14213" x2="53299" y2="14213"/>
                      </a14:backgroundRemoval>
                    </a14:imgEffect>
                  </a14:imgLayer>
                </a14:imgProps>
              </a:ext>
            </a:extLst>
          </a:blip>
          <a:srcRect l="38155" t="4315" r="3978" b="3299"/>
          <a:stretch/>
        </p:blipFill>
        <p:spPr>
          <a:xfrm>
            <a:off x="4572699" y="2303043"/>
            <a:ext cx="821694" cy="131182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61" b="97970" l="37310" r="96701">
                        <a14:foregroundMark x1="57868" y1="54822" x2="57868" y2="54822"/>
                        <a14:foregroundMark x1="58376" y1="49239" x2="58376" y2="49239"/>
                        <a14:foregroundMark x1="52284" y1="48731" x2="52284" y2="48731"/>
                        <a14:foregroundMark x1="49746" y1="46954" x2="49746" y2="46954"/>
                        <a14:foregroundMark x1="81472" y1="46701" x2="81472" y2="46701"/>
                        <a14:foregroundMark x1="81472" y1="46701" x2="81472" y2="46701"/>
                        <a14:foregroundMark x1="80457" y1="72589" x2="80457" y2="72589"/>
                        <a14:foregroundMark x1="80711" y1="72335" x2="80711" y2="72335"/>
                        <a14:foregroundMark x1="82234" y1="18782" x2="82234" y2="18782"/>
                        <a14:foregroundMark x1="82234" y1="18782" x2="82234" y2="18782"/>
                        <a14:foregroundMark x1="53299" y1="14213" x2="53299" y2="14213"/>
                        <a14:foregroundMark x1="53299" y1="14213" x2="53299" y2="14213"/>
                      </a14:backgroundRemoval>
                    </a14:imgEffect>
                  </a14:imgLayer>
                </a14:imgProps>
              </a:ext>
            </a:extLst>
          </a:blip>
          <a:srcRect l="38155" t="4315" r="3978" b="3299"/>
          <a:stretch/>
        </p:blipFill>
        <p:spPr>
          <a:xfrm>
            <a:off x="5756304" y="2303043"/>
            <a:ext cx="821694" cy="131182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61" b="97970" l="37310" r="96701">
                        <a14:foregroundMark x1="57868" y1="54822" x2="57868" y2="54822"/>
                        <a14:foregroundMark x1="58376" y1="49239" x2="58376" y2="49239"/>
                        <a14:foregroundMark x1="52284" y1="48731" x2="52284" y2="48731"/>
                        <a14:foregroundMark x1="49746" y1="46954" x2="49746" y2="46954"/>
                        <a14:foregroundMark x1="81472" y1="46701" x2="81472" y2="46701"/>
                        <a14:foregroundMark x1="81472" y1="46701" x2="81472" y2="46701"/>
                        <a14:foregroundMark x1="80457" y1="72589" x2="80457" y2="72589"/>
                        <a14:foregroundMark x1="80711" y1="72335" x2="80711" y2="72335"/>
                        <a14:foregroundMark x1="82234" y1="18782" x2="82234" y2="18782"/>
                        <a14:foregroundMark x1="82234" y1="18782" x2="82234" y2="18782"/>
                        <a14:foregroundMark x1="53299" y1="14213" x2="53299" y2="14213"/>
                        <a14:foregroundMark x1="53299" y1="14213" x2="53299" y2="14213"/>
                      </a14:backgroundRemoval>
                    </a14:imgEffect>
                  </a14:imgLayer>
                </a14:imgProps>
              </a:ext>
            </a:extLst>
          </a:blip>
          <a:srcRect l="38155" t="4315" r="3978" b="3299"/>
          <a:stretch/>
        </p:blipFill>
        <p:spPr>
          <a:xfrm>
            <a:off x="6939909" y="2303043"/>
            <a:ext cx="821694" cy="131182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7" name="Flecha derecha 26">
            <a:hlinkClick r:id="rId5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Flecha derecha 27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Rectángulo redondeado 28">
            <a:hlinkClick r:id="rId7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16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2273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0569 -0.1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" y="-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19985" y="3745044"/>
            <a:ext cx="80428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3     +   3    +    3     +    3     +    3    +    3</a:t>
            </a:r>
          </a:p>
          <a:p>
            <a:endParaRPr lang="es-CL" sz="1200" b="1" dirty="0">
              <a:solidFill>
                <a:srgbClr val="002060"/>
              </a:solidFill>
            </a:endParaRP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6 · 3 =</a:t>
            </a:r>
          </a:p>
        </p:txBody>
      </p:sp>
      <p:sp>
        <p:nvSpPr>
          <p:cNvPr id="16" name="Elipse 15"/>
          <p:cNvSpPr/>
          <p:nvPr/>
        </p:nvSpPr>
        <p:spPr>
          <a:xfrm>
            <a:off x="5188157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18</a:t>
            </a:r>
          </a:p>
        </p:txBody>
      </p:sp>
      <p:sp>
        <p:nvSpPr>
          <p:cNvPr id="17" name="Elipse 16"/>
          <p:cNvSpPr/>
          <p:nvPr/>
        </p:nvSpPr>
        <p:spPr>
          <a:xfrm>
            <a:off x="3594799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18" name="Elipse 17"/>
          <p:cNvSpPr/>
          <p:nvPr/>
        </p:nvSpPr>
        <p:spPr>
          <a:xfrm>
            <a:off x="6652752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15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1255" y="2707542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96189" y="2707542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31123" y="2707542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66057" y="2707542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3" name="Flecha derecha 22">
            <a:hlinkClick r:id="rId5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Flecha derecha 26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Rectángulo redondeado 27">
            <a:hlinkClick r:id="rId7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17</a:t>
            </a:fld>
            <a:endParaRPr lang="es-CL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00991" y="2667186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318" r="89100">
                        <a14:foregroundMark x1="72512" y1="40299" x2="72512" y2="40299"/>
                        <a14:foregroundMark x1="65403" y1="50249" x2="65403" y2="50249"/>
                        <a14:foregroundMark x1="56398" y1="76119" x2="56398" y2="76119"/>
                        <a14:foregroundMark x1="51659" y1="78607" x2="51659" y2="78607"/>
                        <a14:foregroundMark x1="43128" y1="70149" x2="43128" y2="70149"/>
                        <a14:foregroundMark x1="42180" y1="70149" x2="42180" y2="70149"/>
                        <a14:foregroundMark x1="57346" y1="88557" x2="57346" y2="88557"/>
                        <a14:foregroundMark x1="84360" y1="26866" x2="84360" y2="26866"/>
                        <a14:foregroundMark x1="79621" y1="25373" x2="79621" y2="25373"/>
                        <a14:foregroundMark x1="66825" y1="19403" x2="66825" y2="19403"/>
                        <a14:foregroundMark x1="64455" y1="20398" x2="64455" y2="20398"/>
                        <a14:foregroundMark x1="62085" y1="34328" x2="62085" y2="34328"/>
                        <a14:foregroundMark x1="42180" y1="66169" x2="42180" y2="66169"/>
                        <a14:foregroundMark x1="45498" y1="61194" x2="45498" y2="61194"/>
                        <a14:foregroundMark x1="52607" y1="60199" x2="52607" y2="60199"/>
                        <a14:foregroundMark x1="67773" y1="14428" x2="67773" y2="14428"/>
                        <a14:foregroundMark x1="74882" y1="16915" x2="74882" y2="16915"/>
                        <a14:foregroundMark x1="77251" y1="32836" x2="77251" y2="328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35925" y="2667186"/>
            <a:ext cx="975645" cy="92940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924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12019 -0.15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3" y="-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7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19984" y="3745044"/>
            <a:ext cx="84932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6    +   6   +    6    +   6   +   6    +   6   +   6 </a:t>
            </a:r>
          </a:p>
          <a:p>
            <a:endParaRPr lang="es-CL" sz="1200" b="1" dirty="0">
              <a:solidFill>
                <a:srgbClr val="002060"/>
              </a:solidFill>
            </a:endParaRP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7 · 6 =</a:t>
            </a:r>
          </a:p>
        </p:txBody>
      </p:sp>
      <p:sp>
        <p:nvSpPr>
          <p:cNvPr id="16" name="Elipse 15"/>
          <p:cNvSpPr/>
          <p:nvPr/>
        </p:nvSpPr>
        <p:spPr>
          <a:xfrm>
            <a:off x="6291256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42</a:t>
            </a:r>
          </a:p>
        </p:txBody>
      </p:sp>
      <p:sp>
        <p:nvSpPr>
          <p:cNvPr id="17" name="Elipse 16"/>
          <p:cNvSpPr/>
          <p:nvPr/>
        </p:nvSpPr>
        <p:spPr>
          <a:xfrm>
            <a:off x="3594799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18" name="Elipse 17"/>
          <p:cNvSpPr/>
          <p:nvPr/>
        </p:nvSpPr>
        <p:spPr>
          <a:xfrm>
            <a:off x="4950952" y="5524906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35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45169" y="2188014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09445" y="2195443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699" y="2188014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5953" y="2195443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99207" y="2188014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62461" y="2188014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6" name="Flecha derecha 25">
            <a:hlinkClick r:id="rId5" action="ppaction://hlinksldjump"/>
          </p:cNvPr>
          <p:cNvSpPr/>
          <p:nvPr/>
        </p:nvSpPr>
        <p:spPr>
          <a:xfrm>
            <a:off x="10907110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Flecha derecha 26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Rectángulo redondeado 27">
            <a:hlinkClick r:id="rId7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18</a:t>
            </a:fld>
            <a:endParaRPr lang="es-CL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396">
                        <a14:foregroundMark x1="24599" y1="19308" x2="24599" y2="19308"/>
                        <a14:foregroundMark x1="26203" y1="8646" x2="26203" y2="8646"/>
                        <a14:foregroundMark x1="70053" y1="8646" x2="70053" y2="8646"/>
                        <a14:foregroundMark x1="77540" y1="46974" x2="77540" y2="46974"/>
                        <a14:foregroundMark x1="68449" y1="86744" x2="68449" y2="86744"/>
                        <a14:foregroundMark x1="75936" y1="78674" x2="75936" y2="78674"/>
                        <a14:foregroundMark x1="17112" y1="79539" x2="17112" y2="795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79196" y="2188014"/>
            <a:ext cx="839091" cy="15570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32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-0.00404 -0.1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477710" y="3759269"/>
            <a:ext cx="74653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8  +  8  +   8  +  8    +  8  +   8  +   8  +  8 </a:t>
            </a:r>
          </a:p>
          <a:p>
            <a:r>
              <a:rPr lang="es-CL" sz="1000" b="1" dirty="0">
                <a:solidFill>
                  <a:srgbClr val="002060"/>
                </a:solidFill>
              </a:rPr>
              <a:t>                                             </a:t>
            </a:r>
            <a:r>
              <a:rPr lang="es-CL" sz="1200" b="1" dirty="0">
                <a:solidFill>
                  <a:srgbClr val="002060"/>
                </a:solidFill>
              </a:rPr>
              <a:t>                    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8 · 8 =</a:t>
            </a:r>
          </a:p>
        </p:txBody>
      </p:sp>
      <p:sp>
        <p:nvSpPr>
          <p:cNvPr id="16" name="Elipse 15"/>
          <p:cNvSpPr/>
          <p:nvPr/>
        </p:nvSpPr>
        <p:spPr>
          <a:xfrm>
            <a:off x="3632083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64</a:t>
            </a:r>
          </a:p>
        </p:txBody>
      </p:sp>
      <p:sp>
        <p:nvSpPr>
          <p:cNvPr id="17" name="Elipse 16"/>
          <p:cNvSpPr/>
          <p:nvPr/>
        </p:nvSpPr>
        <p:spPr>
          <a:xfrm>
            <a:off x="4972387" y="5559282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8" name="Elipse 17"/>
          <p:cNvSpPr/>
          <p:nvPr/>
        </p:nvSpPr>
        <p:spPr>
          <a:xfrm>
            <a:off x="6312691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36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4593607" y="2715904"/>
            <a:ext cx="571122" cy="1097028"/>
            <a:chOff x="2247900" y="2235200"/>
            <a:chExt cx="800100" cy="1509844"/>
          </a:xfrm>
        </p:grpSpPr>
        <p:sp>
          <p:nvSpPr>
            <p:cNvPr id="6" name="Rectángulo 5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" name="Elipse 2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0" name="Elipse 19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1" name="Elipse 20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" name="Elipse 21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0" name="Elipse 29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1" name="Elipse 30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2693450" y="2689297"/>
            <a:ext cx="571122" cy="1097028"/>
            <a:chOff x="2247900" y="2235200"/>
            <a:chExt cx="800100" cy="1509844"/>
          </a:xfrm>
        </p:grpSpPr>
        <p:sp>
          <p:nvSpPr>
            <p:cNvPr id="33" name="Rectángulo 32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" name="Elipse 33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5" name="Elipse 34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" name="Elipse 35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7" name="Elipse 36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8" name="Elipse 37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9" name="Elipse 38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0" name="Elipse 39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1" name="Elipse 40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42" name="Grupo 41"/>
          <p:cNvGrpSpPr/>
          <p:nvPr/>
        </p:nvGrpSpPr>
        <p:grpSpPr>
          <a:xfrm>
            <a:off x="3628668" y="2703640"/>
            <a:ext cx="571122" cy="1097028"/>
            <a:chOff x="2247900" y="2235200"/>
            <a:chExt cx="800100" cy="1509844"/>
          </a:xfrm>
        </p:grpSpPr>
        <p:sp>
          <p:nvSpPr>
            <p:cNvPr id="43" name="Rectángulo 42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Elipse 46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Elipse 47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Elipse 48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0" name="Elipse 49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" name="Elipse 50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52" name="Grupo 51"/>
          <p:cNvGrpSpPr/>
          <p:nvPr/>
        </p:nvGrpSpPr>
        <p:grpSpPr>
          <a:xfrm>
            <a:off x="1769810" y="2677033"/>
            <a:ext cx="571122" cy="1097028"/>
            <a:chOff x="2247900" y="2235200"/>
            <a:chExt cx="800100" cy="1509844"/>
          </a:xfrm>
        </p:grpSpPr>
        <p:sp>
          <p:nvSpPr>
            <p:cNvPr id="53" name="Rectángulo 52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4" name="Elipse 53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5" name="Elipse 54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6" name="Elipse 55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7" name="Elipse 56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8" name="Elipse 57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9" name="Elipse 58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0" name="Elipse 59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1" name="Elipse 60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62" name="Flecha derecha 61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3" name="Flecha derecha 62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4" name="Rectángulo redondeado 63">
            <a:hlinkClick r:id="rId5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19</a:t>
            </a:fld>
            <a:endParaRPr lang="es-CL" dirty="0"/>
          </a:p>
        </p:txBody>
      </p:sp>
      <p:grpSp>
        <p:nvGrpSpPr>
          <p:cNvPr id="65" name="Grupo 64"/>
          <p:cNvGrpSpPr/>
          <p:nvPr/>
        </p:nvGrpSpPr>
        <p:grpSpPr>
          <a:xfrm>
            <a:off x="8384119" y="2731340"/>
            <a:ext cx="571122" cy="1097028"/>
            <a:chOff x="2247900" y="2235200"/>
            <a:chExt cx="800100" cy="1509844"/>
          </a:xfrm>
        </p:grpSpPr>
        <p:sp>
          <p:nvSpPr>
            <p:cNvPr id="66" name="Rectángulo 65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7" name="Elipse 66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8" name="Elipse 67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9" name="Elipse 68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0" name="Elipse 69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1" name="Elipse 70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2" name="Elipse 71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3" name="Elipse 72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4" name="Elipse 73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75" name="Grupo 74"/>
          <p:cNvGrpSpPr/>
          <p:nvPr/>
        </p:nvGrpSpPr>
        <p:grpSpPr>
          <a:xfrm>
            <a:off x="6521181" y="2715904"/>
            <a:ext cx="571122" cy="1097028"/>
            <a:chOff x="2247900" y="2235200"/>
            <a:chExt cx="800100" cy="1509844"/>
          </a:xfrm>
        </p:grpSpPr>
        <p:sp>
          <p:nvSpPr>
            <p:cNvPr id="76" name="Rectángulo 75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7" name="Elipse 76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8" name="Elipse 77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9" name="Elipse 78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0" name="Elipse 79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1" name="Elipse 80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2" name="Elipse 81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3" name="Elipse 82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4" name="Elipse 83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85" name="Grupo 84"/>
          <p:cNvGrpSpPr/>
          <p:nvPr/>
        </p:nvGrpSpPr>
        <p:grpSpPr>
          <a:xfrm>
            <a:off x="7453473" y="2715904"/>
            <a:ext cx="571122" cy="1097028"/>
            <a:chOff x="2247900" y="2235200"/>
            <a:chExt cx="800100" cy="1509844"/>
          </a:xfrm>
        </p:grpSpPr>
        <p:sp>
          <p:nvSpPr>
            <p:cNvPr id="86" name="Rectángulo 85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7" name="Elipse 86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8" name="Elipse 87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9" name="Elipse 88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0" name="Elipse 89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1" name="Elipse 90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2" name="Elipse 91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3" name="Elipse 92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4" name="Elipse 93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95" name="Grupo 94"/>
          <p:cNvGrpSpPr/>
          <p:nvPr/>
        </p:nvGrpSpPr>
        <p:grpSpPr>
          <a:xfrm>
            <a:off x="5588889" y="2716638"/>
            <a:ext cx="571122" cy="1097028"/>
            <a:chOff x="2247900" y="2235200"/>
            <a:chExt cx="800100" cy="1509844"/>
          </a:xfrm>
        </p:grpSpPr>
        <p:sp>
          <p:nvSpPr>
            <p:cNvPr id="96" name="Rectángulo 95"/>
            <p:cNvSpPr/>
            <p:nvPr/>
          </p:nvSpPr>
          <p:spPr>
            <a:xfrm>
              <a:off x="2247900" y="2235200"/>
              <a:ext cx="800100" cy="150984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7" name="Elipse 96"/>
            <p:cNvSpPr/>
            <p:nvPr/>
          </p:nvSpPr>
          <p:spPr>
            <a:xfrm>
              <a:off x="2406361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8" name="Elipse 97"/>
            <p:cNvSpPr/>
            <p:nvPr/>
          </p:nvSpPr>
          <p:spPr>
            <a:xfrm>
              <a:off x="2702267" y="2377899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9" name="Elipse 98"/>
            <p:cNvSpPr/>
            <p:nvPr/>
          </p:nvSpPr>
          <p:spPr>
            <a:xfrm>
              <a:off x="2406361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0" name="Elipse 99"/>
            <p:cNvSpPr/>
            <p:nvPr/>
          </p:nvSpPr>
          <p:spPr>
            <a:xfrm>
              <a:off x="2702267" y="2708682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1" name="Elipse 100"/>
            <p:cNvSpPr/>
            <p:nvPr/>
          </p:nvSpPr>
          <p:spPr>
            <a:xfrm>
              <a:off x="2406361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2" name="Elipse 101"/>
            <p:cNvSpPr/>
            <p:nvPr/>
          </p:nvSpPr>
          <p:spPr>
            <a:xfrm>
              <a:off x="2702267" y="3064865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3" name="Elipse 102"/>
            <p:cNvSpPr/>
            <p:nvPr/>
          </p:nvSpPr>
          <p:spPr>
            <a:xfrm>
              <a:off x="2406361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4" name="Elipse 103"/>
            <p:cNvSpPr/>
            <p:nvPr/>
          </p:nvSpPr>
          <p:spPr>
            <a:xfrm>
              <a:off x="2702267" y="3395648"/>
              <a:ext cx="213616" cy="2413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95833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2149 -0.17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68" y="-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167866" y="1235091"/>
            <a:ext cx="5402693" cy="7207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800" b="1" dirty="0">
                <a:solidFill>
                  <a:srgbClr val="FF0000"/>
                </a:solidFill>
                <a:latin typeface="Berlin Sans FB Demi" panose="020E0802020502020306" pitchFamily="34" charset="0"/>
              </a:rPr>
              <a:t>Contenido</a:t>
            </a:r>
            <a:endParaRPr lang="es-CL" sz="4800" dirty="0">
              <a:solidFill>
                <a:srgbClr val="FF0000"/>
              </a:solidFill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4918759" y="2789863"/>
            <a:ext cx="2828008" cy="919990"/>
            <a:chOff x="6987260" y="1340768"/>
            <a:chExt cx="4293316" cy="792088"/>
          </a:xfrm>
          <a:solidFill>
            <a:srgbClr val="9D5BFF"/>
          </a:solidFill>
        </p:grpSpPr>
        <p:sp>
          <p:nvSpPr>
            <p:cNvPr id="4" name="Rectángulo redondeado 3"/>
            <p:cNvSpPr/>
            <p:nvPr/>
          </p:nvSpPr>
          <p:spPr>
            <a:xfrm>
              <a:off x="6987260" y="1340768"/>
              <a:ext cx="4293316" cy="7920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300" b="1" dirty="0"/>
            </a:p>
          </p:txBody>
        </p:sp>
        <p:sp>
          <p:nvSpPr>
            <p:cNvPr id="5" name="Rectángulo redondeado 4">
              <a:hlinkClick r:id="rId2" action="ppaction://hlinksldjump"/>
            </p:cNvPr>
            <p:cNvSpPr/>
            <p:nvPr/>
          </p:nvSpPr>
          <p:spPr>
            <a:xfrm>
              <a:off x="7135645" y="1454924"/>
              <a:ext cx="3986988" cy="59158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300" b="1" dirty="0">
                  <a:solidFill>
                    <a:srgbClr val="002060"/>
                  </a:solidFill>
                </a:rPr>
                <a:t>Propiedades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8328996" y="2721468"/>
            <a:ext cx="2948604" cy="974993"/>
            <a:chOff x="6876262" y="420187"/>
            <a:chExt cx="4293316" cy="792088"/>
          </a:xfrm>
          <a:solidFill>
            <a:srgbClr val="FFCC66"/>
          </a:solidFill>
        </p:grpSpPr>
        <p:sp>
          <p:nvSpPr>
            <p:cNvPr id="7" name="Rectángulo redondeado 6"/>
            <p:cNvSpPr/>
            <p:nvPr/>
          </p:nvSpPr>
          <p:spPr>
            <a:xfrm>
              <a:off x="6876262" y="420187"/>
              <a:ext cx="4293316" cy="792088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rgbClr val="C9A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300" b="1" dirty="0"/>
            </a:p>
          </p:txBody>
        </p:sp>
        <p:sp>
          <p:nvSpPr>
            <p:cNvPr id="8" name="Rectángulo redondeado 7">
              <a:hlinkClick r:id="rId3" action="ppaction://hlinksldjump"/>
            </p:cNvPr>
            <p:cNvSpPr/>
            <p:nvPr/>
          </p:nvSpPr>
          <p:spPr>
            <a:xfrm>
              <a:off x="7045898" y="520437"/>
              <a:ext cx="4029250" cy="59158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300" b="1" dirty="0">
                  <a:solidFill>
                    <a:srgbClr val="002060"/>
                  </a:solidFill>
                </a:rPr>
                <a:t>Actividades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1219201" y="2785503"/>
            <a:ext cx="3117330" cy="910959"/>
            <a:chOff x="6014875" y="1340768"/>
            <a:chExt cx="5265703" cy="792088"/>
          </a:xfrm>
          <a:solidFill>
            <a:srgbClr val="FFC000"/>
          </a:solidFill>
        </p:grpSpPr>
        <p:sp>
          <p:nvSpPr>
            <p:cNvPr id="10" name="Rectángulo redondeado 9"/>
            <p:cNvSpPr/>
            <p:nvPr/>
          </p:nvSpPr>
          <p:spPr>
            <a:xfrm>
              <a:off x="6014875" y="1340768"/>
              <a:ext cx="5265703" cy="7920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200" dirty="0"/>
            </a:p>
          </p:txBody>
        </p:sp>
        <p:sp>
          <p:nvSpPr>
            <p:cNvPr id="11" name="Rectángulo redondeado 10">
              <a:hlinkClick r:id="rId4" action="ppaction://hlinksldjump"/>
            </p:cNvPr>
            <p:cNvSpPr/>
            <p:nvPr/>
          </p:nvSpPr>
          <p:spPr>
            <a:xfrm>
              <a:off x="6341584" y="1433970"/>
              <a:ext cx="4612283" cy="59158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000" b="1" dirty="0">
                  <a:solidFill>
                    <a:srgbClr val="002060"/>
                  </a:solidFill>
                </a:rPr>
                <a:t>Presentación de la multiplicación</a:t>
              </a:r>
            </a:p>
          </p:txBody>
        </p:sp>
      </p:grpSp>
      <p:sp>
        <p:nvSpPr>
          <p:cNvPr id="12" name="Rectángulo redondeado 11">
            <a:hlinkClick r:id="rId5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3" name="Flecha derecha 12">
            <a:hlinkClick r:id="rId4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Flecha derecha 13">
            <a:hlinkClick r:id="rId5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380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477710" y="1157527"/>
            <a:ext cx="29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9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429506" y="1265248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19984" y="3745044"/>
            <a:ext cx="74653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6  +   6  +  6   +  6  +   6  +  6   +  6 </a:t>
            </a:r>
          </a:p>
          <a:p>
            <a:r>
              <a:rPr lang="es-CL" sz="1000" b="1" dirty="0">
                <a:solidFill>
                  <a:srgbClr val="002060"/>
                </a:solidFill>
              </a:rPr>
              <a:t>                                             </a:t>
            </a:r>
            <a:r>
              <a:rPr lang="es-CL" sz="1200" b="1" dirty="0">
                <a:solidFill>
                  <a:srgbClr val="002060"/>
                </a:solidFill>
              </a:rPr>
              <a:t>                    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7 · 6 =</a:t>
            </a:r>
          </a:p>
        </p:txBody>
      </p:sp>
      <p:sp>
        <p:nvSpPr>
          <p:cNvPr id="16" name="Elipse 15"/>
          <p:cNvSpPr/>
          <p:nvPr/>
        </p:nvSpPr>
        <p:spPr>
          <a:xfrm>
            <a:off x="3632083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42</a:t>
            </a:r>
          </a:p>
        </p:txBody>
      </p:sp>
      <p:sp>
        <p:nvSpPr>
          <p:cNvPr id="17" name="Elipse 16"/>
          <p:cNvSpPr/>
          <p:nvPr/>
        </p:nvSpPr>
        <p:spPr>
          <a:xfrm>
            <a:off x="4972387" y="5559282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45</a:t>
            </a:r>
          </a:p>
        </p:txBody>
      </p:sp>
      <p:sp>
        <p:nvSpPr>
          <p:cNvPr id="18" name="Elipse 17"/>
          <p:cNvSpPr/>
          <p:nvPr/>
        </p:nvSpPr>
        <p:spPr>
          <a:xfrm>
            <a:off x="6312691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50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2449437" y="1995206"/>
            <a:ext cx="402594" cy="1801944"/>
            <a:chOff x="2429506" y="1943100"/>
            <a:chExt cx="402594" cy="1801944"/>
          </a:xfrm>
        </p:grpSpPr>
        <p:sp>
          <p:nvSpPr>
            <p:cNvPr id="2" name="Rectángulo 1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2" name="Rectángulo 61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4" name="Rectángulo 63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5" name="Rectángulo 64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6" name="Rectángulo 65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" name="Rectángulo 3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67" name="Grupo 66"/>
          <p:cNvGrpSpPr/>
          <p:nvPr/>
        </p:nvGrpSpPr>
        <p:grpSpPr>
          <a:xfrm>
            <a:off x="3375591" y="1998916"/>
            <a:ext cx="402594" cy="1801944"/>
            <a:chOff x="2429506" y="1943100"/>
            <a:chExt cx="402594" cy="1801944"/>
          </a:xfrm>
        </p:grpSpPr>
        <p:sp>
          <p:nvSpPr>
            <p:cNvPr id="68" name="Rectángulo 67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9" name="Rectángulo 68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0" name="Rectángulo 69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1" name="Rectángulo 70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3" name="Rectángulo 72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4" name="Rectángulo 73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75" name="Grupo 74"/>
          <p:cNvGrpSpPr/>
          <p:nvPr/>
        </p:nvGrpSpPr>
        <p:grpSpPr>
          <a:xfrm>
            <a:off x="4299859" y="1995206"/>
            <a:ext cx="402594" cy="1801944"/>
            <a:chOff x="2429506" y="1943100"/>
            <a:chExt cx="402594" cy="1801944"/>
          </a:xfrm>
        </p:grpSpPr>
        <p:sp>
          <p:nvSpPr>
            <p:cNvPr id="76" name="Rectángulo 75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7" name="Rectángulo 76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8" name="Rectángulo 77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9" name="Rectángulo 78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0" name="Rectángulo 79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2" name="Rectángulo 81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83" name="Grupo 82"/>
          <p:cNvGrpSpPr/>
          <p:nvPr/>
        </p:nvGrpSpPr>
        <p:grpSpPr>
          <a:xfrm>
            <a:off x="5233792" y="1995206"/>
            <a:ext cx="402594" cy="1801944"/>
            <a:chOff x="2429506" y="1943100"/>
            <a:chExt cx="402594" cy="1801944"/>
          </a:xfrm>
        </p:grpSpPr>
        <p:sp>
          <p:nvSpPr>
            <p:cNvPr id="84" name="Rectángulo 83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5" name="Rectángulo 84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6" name="Rectángulo 85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7" name="Rectángulo 86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8" name="Rectángulo 87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9" name="Rectángulo 88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0" name="Rectángulo 89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91" name="Grupo 90"/>
          <p:cNvGrpSpPr/>
          <p:nvPr/>
        </p:nvGrpSpPr>
        <p:grpSpPr>
          <a:xfrm>
            <a:off x="6159946" y="1995206"/>
            <a:ext cx="402594" cy="1801944"/>
            <a:chOff x="2429506" y="1943100"/>
            <a:chExt cx="402594" cy="1801944"/>
          </a:xfrm>
        </p:grpSpPr>
        <p:sp>
          <p:nvSpPr>
            <p:cNvPr id="92" name="Rectángulo 91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3" name="Rectángulo 92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4" name="Rectángulo 93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6" name="Rectángulo 95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7" name="Rectángulo 96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8" name="Rectángulo 97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99" name="Grupo 98"/>
          <p:cNvGrpSpPr/>
          <p:nvPr/>
        </p:nvGrpSpPr>
        <p:grpSpPr>
          <a:xfrm>
            <a:off x="7104232" y="2013500"/>
            <a:ext cx="402594" cy="1801944"/>
            <a:chOff x="2429506" y="1943100"/>
            <a:chExt cx="402594" cy="1801944"/>
          </a:xfrm>
        </p:grpSpPr>
        <p:sp>
          <p:nvSpPr>
            <p:cNvPr id="100" name="Rectángulo 99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1" name="Rectángulo 100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2" name="Rectángulo 101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3" name="Rectángulo 102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4" name="Rectángulo 103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5" name="Rectángulo 104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6" name="Rectángulo 105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07" name="Grupo 106"/>
          <p:cNvGrpSpPr/>
          <p:nvPr/>
        </p:nvGrpSpPr>
        <p:grpSpPr>
          <a:xfrm>
            <a:off x="8066205" y="1995206"/>
            <a:ext cx="402594" cy="1801944"/>
            <a:chOff x="2429506" y="1943100"/>
            <a:chExt cx="402594" cy="1801944"/>
          </a:xfrm>
        </p:grpSpPr>
        <p:sp>
          <p:nvSpPr>
            <p:cNvPr id="108" name="Rectángulo 107"/>
            <p:cNvSpPr/>
            <p:nvPr/>
          </p:nvSpPr>
          <p:spPr>
            <a:xfrm>
              <a:off x="2531106" y="289988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9" name="Rectángulo 108"/>
            <p:cNvSpPr/>
            <p:nvPr/>
          </p:nvSpPr>
          <p:spPr>
            <a:xfrm>
              <a:off x="2531106" y="3181665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0" name="Rectángulo 109"/>
            <p:cNvSpPr/>
            <p:nvPr/>
          </p:nvSpPr>
          <p:spPr>
            <a:xfrm>
              <a:off x="2531106" y="347184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1" name="Rectángulo 110"/>
            <p:cNvSpPr/>
            <p:nvPr/>
          </p:nvSpPr>
          <p:spPr>
            <a:xfrm>
              <a:off x="2531106" y="203600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2" name="Rectángulo 111"/>
            <p:cNvSpPr/>
            <p:nvPr/>
          </p:nvSpPr>
          <p:spPr>
            <a:xfrm>
              <a:off x="2531106" y="2317778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3" name="Rectángulo 112"/>
            <p:cNvSpPr/>
            <p:nvPr/>
          </p:nvSpPr>
          <p:spPr>
            <a:xfrm>
              <a:off x="2531106" y="2607961"/>
              <a:ext cx="186694" cy="165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4" name="Rectángulo 113"/>
            <p:cNvSpPr/>
            <p:nvPr/>
          </p:nvSpPr>
          <p:spPr>
            <a:xfrm>
              <a:off x="2429506" y="1943100"/>
              <a:ext cx="402594" cy="180194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115" name="Flecha derecha 114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6" name="Flecha derecha 115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7" name="Rectángulo redondeado 116">
            <a:hlinkClick r:id="rId5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20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1536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2149 -0.17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68" y="-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65" y="1115619"/>
            <a:ext cx="719390" cy="71939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365352" y="1133141"/>
            <a:ext cx="694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rgbClr val="0070C0"/>
                </a:solidFill>
              </a:rPr>
              <a:t>10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515588" y="1185619"/>
            <a:ext cx="6346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¿Cuál es el resultado de la multiplicación?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919984" y="3745044"/>
            <a:ext cx="76685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>
                <a:solidFill>
                  <a:srgbClr val="002060"/>
                </a:solidFill>
              </a:rPr>
              <a:t>     8  +   8  +  8   +  8  +   8  +  8   +  8  +  8 </a:t>
            </a:r>
          </a:p>
          <a:p>
            <a:r>
              <a:rPr lang="es-CL" sz="1000" b="1" dirty="0">
                <a:solidFill>
                  <a:srgbClr val="002060"/>
                </a:solidFill>
              </a:rPr>
              <a:t>                                             </a:t>
            </a:r>
            <a:r>
              <a:rPr lang="es-CL" sz="1200" b="1" dirty="0">
                <a:solidFill>
                  <a:srgbClr val="002060"/>
                </a:solidFill>
              </a:rPr>
              <a:t>                    </a:t>
            </a:r>
          </a:p>
          <a:p>
            <a:pPr algn="ctr"/>
            <a:r>
              <a:rPr lang="es-CL" sz="3600" b="1" dirty="0">
                <a:solidFill>
                  <a:srgbClr val="002060"/>
                </a:solidFill>
              </a:rPr>
              <a:t>8 · 8 = </a:t>
            </a:r>
          </a:p>
        </p:txBody>
      </p:sp>
      <p:sp>
        <p:nvSpPr>
          <p:cNvPr id="16" name="Elipse 15"/>
          <p:cNvSpPr/>
          <p:nvPr/>
        </p:nvSpPr>
        <p:spPr>
          <a:xfrm>
            <a:off x="3632083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64</a:t>
            </a:r>
          </a:p>
        </p:txBody>
      </p:sp>
      <p:sp>
        <p:nvSpPr>
          <p:cNvPr id="17" name="Elipse 16"/>
          <p:cNvSpPr/>
          <p:nvPr/>
        </p:nvSpPr>
        <p:spPr>
          <a:xfrm>
            <a:off x="4972387" y="5559282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72</a:t>
            </a:r>
          </a:p>
        </p:txBody>
      </p:sp>
      <p:sp>
        <p:nvSpPr>
          <p:cNvPr id="18" name="Elipse 17"/>
          <p:cNvSpPr/>
          <p:nvPr/>
        </p:nvSpPr>
        <p:spPr>
          <a:xfrm>
            <a:off x="6312691" y="5559247"/>
            <a:ext cx="977900" cy="863600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>
                <a:solidFill>
                  <a:srgbClr val="002060"/>
                </a:solidFill>
              </a:rPr>
              <a:t>54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374900" y="2039768"/>
            <a:ext cx="419100" cy="1821031"/>
            <a:chOff x="2374900" y="1485900"/>
            <a:chExt cx="444500" cy="2374900"/>
          </a:xfrm>
        </p:grpSpPr>
        <p:sp>
          <p:nvSpPr>
            <p:cNvPr id="3" name="Rectángulo 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5" name="Rectángulo 114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6" name="Rectángulo 115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7" name="Rectángulo 116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8" name="Rectángulo 117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9" name="Rectángulo 118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1" name="Rectángulo 120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22" name="Grupo 121"/>
          <p:cNvGrpSpPr/>
          <p:nvPr/>
        </p:nvGrpSpPr>
        <p:grpSpPr>
          <a:xfrm>
            <a:off x="3409833" y="2039768"/>
            <a:ext cx="419100" cy="1821031"/>
            <a:chOff x="2374900" y="1485900"/>
            <a:chExt cx="444500" cy="2374900"/>
          </a:xfrm>
        </p:grpSpPr>
        <p:sp>
          <p:nvSpPr>
            <p:cNvPr id="123" name="Rectángulo 12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32" name="Grupo 131"/>
          <p:cNvGrpSpPr/>
          <p:nvPr/>
        </p:nvGrpSpPr>
        <p:grpSpPr>
          <a:xfrm>
            <a:off x="4330327" y="2044699"/>
            <a:ext cx="419100" cy="1821031"/>
            <a:chOff x="2374900" y="1485900"/>
            <a:chExt cx="444500" cy="2374900"/>
          </a:xfrm>
        </p:grpSpPr>
        <p:sp>
          <p:nvSpPr>
            <p:cNvPr id="133" name="Rectángulo 13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5" name="Rectángulo 13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7" name="Rectángulo 13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42" name="Grupo 141"/>
          <p:cNvGrpSpPr/>
          <p:nvPr/>
        </p:nvGrpSpPr>
        <p:grpSpPr>
          <a:xfrm>
            <a:off x="5250821" y="2039768"/>
            <a:ext cx="419100" cy="1821031"/>
            <a:chOff x="2374900" y="1485900"/>
            <a:chExt cx="444500" cy="2374900"/>
          </a:xfrm>
        </p:grpSpPr>
        <p:sp>
          <p:nvSpPr>
            <p:cNvPr id="143" name="Rectángulo 14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1" name="Rectángulo 15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52" name="Grupo 151"/>
          <p:cNvGrpSpPr/>
          <p:nvPr/>
        </p:nvGrpSpPr>
        <p:grpSpPr>
          <a:xfrm>
            <a:off x="6175316" y="2029182"/>
            <a:ext cx="419100" cy="1821031"/>
            <a:chOff x="2374900" y="1485900"/>
            <a:chExt cx="444500" cy="2374900"/>
          </a:xfrm>
        </p:grpSpPr>
        <p:sp>
          <p:nvSpPr>
            <p:cNvPr id="153" name="Rectángulo 15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4" name="Rectángulo 15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5" name="Rectángulo 15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6" name="Rectángulo 15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7" name="Rectángulo 15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8" name="Rectángulo 15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9" name="Rectángulo 15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0" name="Rectángulo 15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1" name="Rectángulo 16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62" name="Grupo 161"/>
          <p:cNvGrpSpPr/>
          <p:nvPr/>
        </p:nvGrpSpPr>
        <p:grpSpPr>
          <a:xfrm>
            <a:off x="7078782" y="2057399"/>
            <a:ext cx="419100" cy="1821031"/>
            <a:chOff x="2374900" y="1485900"/>
            <a:chExt cx="444500" cy="2374900"/>
          </a:xfrm>
        </p:grpSpPr>
        <p:sp>
          <p:nvSpPr>
            <p:cNvPr id="163" name="Rectángulo 16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4" name="Rectángulo 16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5" name="Rectángulo 16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6" name="Rectángulo 16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7" name="Rectángulo 16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8" name="Rectángulo 16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9" name="Rectángulo 16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0" name="Rectángulo 16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1" name="Rectángulo 17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72" name="Grupo 171"/>
          <p:cNvGrpSpPr/>
          <p:nvPr/>
        </p:nvGrpSpPr>
        <p:grpSpPr>
          <a:xfrm>
            <a:off x="8016304" y="2039768"/>
            <a:ext cx="419100" cy="1821031"/>
            <a:chOff x="2374900" y="1485900"/>
            <a:chExt cx="444500" cy="2374900"/>
          </a:xfrm>
        </p:grpSpPr>
        <p:sp>
          <p:nvSpPr>
            <p:cNvPr id="173" name="Rectángulo 17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4" name="Rectángulo 17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5" name="Rectángulo 17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6" name="Rectángulo 17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7" name="Rectángulo 17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8" name="Rectángulo 17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0" name="Rectángulo 17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1" name="Rectángulo 18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82" name="Grupo 181"/>
          <p:cNvGrpSpPr/>
          <p:nvPr/>
        </p:nvGrpSpPr>
        <p:grpSpPr>
          <a:xfrm>
            <a:off x="8940800" y="2057399"/>
            <a:ext cx="419100" cy="1821031"/>
            <a:chOff x="2374900" y="1485900"/>
            <a:chExt cx="444500" cy="2374900"/>
          </a:xfrm>
        </p:grpSpPr>
        <p:sp>
          <p:nvSpPr>
            <p:cNvPr id="183" name="Rectángulo 182"/>
            <p:cNvSpPr/>
            <p:nvPr/>
          </p:nvSpPr>
          <p:spPr>
            <a:xfrm>
              <a:off x="2524115" y="218216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4" name="Rectángulo 183"/>
            <p:cNvSpPr/>
            <p:nvPr/>
          </p:nvSpPr>
          <p:spPr>
            <a:xfrm>
              <a:off x="2524115" y="2466617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5" name="Rectángulo 184"/>
            <p:cNvSpPr/>
            <p:nvPr/>
          </p:nvSpPr>
          <p:spPr>
            <a:xfrm>
              <a:off x="2524115" y="163577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6" name="Rectángulo 185"/>
            <p:cNvSpPr/>
            <p:nvPr/>
          </p:nvSpPr>
          <p:spPr>
            <a:xfrm>
              <a:off x="2524115" y="1898796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2524115" y="3270090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8" name="Rectángulo 187"/>
            <p:cNvSpPr/>
            <p:nvPr/>
          </p:nvSpPr>
          <p:spPr>
            <a:xfrm>
              <a:off x="2524115" y="3554544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9" name="Rectángulo 188"/>
            <p:cNvSpPr/>
            <p:nvPr/>
          </p:nvSpPr>
          <p:spPr>
            <a:xfrm>
              <a:off x="2524115" y="272370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0" name="Rectángulo 189"/>
            <p:cNvSpPr/>
            <p:nvPr/>
          </p:nvSpPr>
          <p:spPr>
            <a:xfrm>
              <a:off x="2524115" y="2986723"/>
              <a:ext cx="173994" cy="1905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1" name="Rectángulo 190"/>
            <p:cNvSpPr/>
            <p:nvPr/>
          </p:nvSpPr>
          <p:spPr>
            <a:xfrm>
              <a:off x="2374900" y="1485900"/>
              <a:ext cx="444500" cy="23749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192" name="Flecha derecha 191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3" name="Flecha derecha 192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4" name="Rectángulo redondeado 193">
            <a:hlinkClick r:id="rId5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21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7035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224 -0.169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20" y="-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adroTexto 88"/>
          <p:cNvSpPr txBox="1"/>
          <p:nvPr/>
        </p:nvSpPr>
        <p:spPr>
          <a:xfrm>
            <a:off x="2053018" y="874308"/>
            <a:ext cx="5903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800" dirty="0">
                <a:solidFill>
                  <a:srgbClr val="002060"/>
                </a:solidFill>
                <a:latin typeface="Segoe Script" panose="030B0504020000000003" pitchFamily="66" charset="0"/>
                <a:cs typeface="MV Boli" panose="02000500030200090000" pitchFamily="2" charset="0"/>
              </a:rPr>
              <a:t>¡FELICIDADES!</a:t>
            </a:r>
          </a:p>
          <a:p>
            <a:pPr algn="ctr"/>
            <a:r>
              <a:rPr lang="es-CL" sz="4800" dirty="0">
                <a:solidFill>
                  <a:srgbClr val="002060"/>
                </a:solidFill>
                <a:latin typeface="Segoe Script" panose="030B0504020000000003" pitchFamily="66" charset="0"/>
                <a:cs typeface="MV Boli" panose="02000500030200090000" pitchFamily="2" charset="0"/>
              </a:rPr>
              <a:t>Buen trabajo</a:t>
            </a:r>
          </a:p>
        </p:txBody>
      </p:sp>
      <p:sp>
        <p:nvSpPr>
          <p:cNvPr id="90" name="Rectángulo redondeado 89">
            <a:hlinkClick r:id="rId2" action="ppaction://hlinksldjump"/>
          </p:cNvPr>
          <p:cNvSpPr/>
          <p:nvPr/>
        </p:nvSpPr>
        <p:spPr>
          <a:xfrm>
            <a:off x="4405660" y="2738358"/>
            <a:ext cx="1914355" cy="800749"/>
          </a:xfrm>
          <a:prstGeom prst="roundRect">
            <a:avLst>
              <a:gd name="adj" fmla="val 27097"/>
            </a:avLst>
          </a:prstGeom>
          <a:solidFill>
            <a:srgbClr val="FFCC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/>
              <a:t>inicio</a:t>
            </a:r>
          </a:p>
        </p:txBody>
      </p:sp>
      <p:pic>
        <p:nvPicPr>
          <p:cNvPr id="91" name="Picture 2" descr="Piloto Avion | Vectores, Fotos de Stock y PSD Gratis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492" l="0" r="100000">
                        <a14:foregroundMark x1="11024" y1="50754" x2="11024" y2="50754"/>
                        <a14:foregroundMark x1="76378" y1="48744" x2="78740" y2="47739"/>
                        <a14:foregroundMark x1="29134" y1="15578" x2="29134" y2="15578"/>
                        <a14:foregroundMark x1="14961" y1="54271" x2="14961" y2="54271"/>
                        <a14:foregroundMark x1="8268" y1="51256" x2="8268" y2="51256"/>
                        <a14:foregroundMark x1="16535" y1="62814" x2="16535" y2="62814"/>
                        <a14:foregroundMark x1="18110" y1="69347" x2="18110" y2="69347"/>
                        <a14:foregroundMark x1="18110" y1="69347" x2="18110" y2="69347"/>
                        <a14:foregroundMark x1="11024" y1="65829" x2="11024" y2="65829"/>
                        <a14:foregroundMark x1="11417" y1="63819" x2="11417" y2="638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1993">
            <a:off x="7432811" y="2392700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Flecha derecha 92">
            <a:hlinkClick r:id="rId5" action="ppaction://hlinksldjump"/>
          </p:cNvPr>
          <p:cNvSpPr/>
          <p:nvPr/>
        </p:nvSpPr>
        <p:spPr>
          <a:xfrm rot="10800000">
            <a:off x="312473" y="58592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22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9605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67 0.00509 C 0.06771 0.02986 0.09766 0.05416 0.11029 0.08472 C 0.12357 0.11898 0.12982 0.15902 0.13672 0.19884 C 0.14297 0.23865 0.13672 0.27291 0.12982 0.30995 C 0.12357 0.34352 0.11355 0.38055 0.09063 0.41134 C 0.0711 0.4419 0.03829 0.4669 0.00248 0.48541 C -0.03033 0.50393 -0.06953 0.51597 -0.10885 0.52245 C -0.14804 0.52824 -0.18776 0.52824 -0.22369 0.52245 C -0.26289 0.51597 -0.29882 0.50115 -0.32838 0.47615 C -0.35781 0.45463 -0.38372 0.42685 -0.397 0.39282 C -0.41367 0.36203 -0.41992 0.31921 -0.41992 0.28518 C -0.42343 0.25162 -0.41992 0.21088 -0.40338 0.17754 C -0.38711 0.14676 -0.35781 0.12176 -0.31849 0.10972 C -0.27942 0.10046 -0.23997 0.1125 -0.21406 0.13402 C -0.19062 0.15602 -0.17447 0.18958 -0.17135 0.2294 C -0.17135 0.27014 -0.17447 0.30648 -0.19062 0.33796 C -0.20729 0.36852 -0.20377 0.3743 -0.2694 0.41481 C -0.32838 0.45764 -0.38711 0.44537 -0.42343 0.44838 C -0.45924 0.44838 -0.48854 0.43611 -0.525 0.42407 C -0.56406 0.40833 -0.59687 0.38055 -0.61953 0.35555 C -0.64257 0.33148 -0.65221 0.30069 -0.66549 0.25162 C -0.67513 0.20162 -0.67513 0.17754 -0.67513 0.14051 C -0.67513 0.10324 -0.67513 0.0662 -0.67513 0.02986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64" y="2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1373693" y="861000"/>
            <a:ext cx="9245600" cy="4620085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r>
              <a:rPr lang="es-CL" dirty="0"/>
              <a:t>                            		</a:t>
            </a:r>
            <a:r>
              <a:rPr lang="es-CL" sz="7200" dirty="0">
                <a:solidFill>
                  <a:srgbClr val="002060"/>
                </a:solidFill>
              </a:rPr>
              <a:t>5 · 6 = 30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258996" y="1575705"/>
            <a:ext cx="659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Antes de iniciar recordemos los términos de la multiplicación.</a:t>
            </a:r>
          </a:p>
        </p:txBody>
      </p:sp>
      <p:sp>
        <p:nvSpPr>
          <p:cNvPr id="15" name="Rectángulo redondeado 14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6" name="Abrir llave 15"/>
          <p:cNvSpPr/>
          <p:nvPr/>
        </p:nvSpPr>
        <p:spPr>
          <a:xfrm rot="16200000">
            <a:off x="4969025" y="3155949"/>
            <a:ext cx="571500" cy="1701800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Abrir llave 16"/>
          <p:cNvSpPr/>
          <p:nvPr/>
        </p:nvSpPr>
        <p:spPr>
          <a:xfrm rot="16200000">
            <a:off x="6978183" y="3511082"/>
            <a:ext cx="571500" cy="991534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CuadroTexto 17"/>
          <p:cNvSpPr txBox="1"/>
          <p:nvPr/>
        </p:nvSpPr>
        <p:spPr>
          <a:xfrm>
            <a:off x="4199158" y="4644484"/>
            <a:ext cx="1802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>
                <a:solidFill>
                  <a:srgbClr val="0070C0"/>
                </a:solidFill>
              </a:rPr>
              <a:t>FACTORES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306891" y="4610860"/>
            <a:ext cx="1802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>
                <a:solidFill>
                  <a:srgbClr val="0070C0"/>
                </a:solidFill>
              </a:rPr>
              <a:t>PRODUCTO</a:t>
            </a:r>
          </a:p>
        </p:txBody>
      </p:sp>
      <p:sp>
        <p:nvSpPr>
          <p:cNvPr id="20" name="Flecha derecha 19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Flecha derecha 20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3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0835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1416023" y="708472"/>
            <a:ext cx="9245600" cy="5221681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pPr algn="ctr"/>
            <a:endParaRPr lang="es-CL" dirty="0"/>
          </a:p>
          <a:p>
            <a:pPr algn="ctr"/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	  </a:t>
            </a:r>
            <a:r>
              <a:rPr lang="es-CL" sz="2600" b="1" dirty="0">
                <a:solidFill>
                  <a:srgbClr val="002060"/>
                </a:solidFill>
              </a:rPr>
              <a:t>6      +     6     +    6     +    6     +     6</a:t>
            </a:r>
          </a:p>
          <a:p>
            <a:pPr algn="ctr"/>
            <a:endParaRPr lang="es-CL" sz="2400" b="1" dirty="0">
              <a:solidFill>
                <a:srgbClr val="002060"/>
              </a:solidFill>
            </a:endParaRPr>
          </a:p>
          <a:p>
            <a:pPr algn="ctr"/>
            <a:r>
              <a:rPr lang="es-CL" sz="2000" dirty="0">
                <a:solidFill>
                  <a:srgbClr val="002060"/>
                </a:solidFill>
              </a:rPr>
              <a:t>Hay 30 lápices en total.</a:t>
            </a: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  <a:p>
            <a:pPr algn="ctr"/>
            <a:r>
              <a:rPr lang="es-CL" sz="2000" dirty="0">
                <a:solidFill>
                  <a:srgbClr val="002060"/>
                </a:solidFill>
              </a:rPr>
              <a:t>Esto se puede expresar como una multiplicación:</a:t>
            </a: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  <a:p>
            <a:pPr algn="ctr"/>
            <a:r>
              <a:rPr lang="es-CL" sz="3000" dirty="0">
                <a:solidFill>
                  <a:srgbClr val="002060"/>
                </a:solidFill>
              </a:rPr>
              <a:t>5 veces 6 </a:t>
            </a:r>
          </a:p>
          <a:p>
            <a:pPr algn="ctr"/>
            <a:endParaRPr lang="es-CL" sz="1000" dirty="0">
              <a:solidFill>
                <a:srgbClr val="002060"/>
              </a:solidFill>
            </a:endParaRPr>
          </a:p>
          <a:p>
            <a:pPr algn="ctr"/>
            <a:r>
              <a:rPr lang="es-CL" sz="3000" dirty="0">
                <a:solidFill>
                  <a:srgbClr val="002060"/>
                </a:solidFill>
              </a:rPr>
              <a:t> 5 · 6 = 30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849563" y="1118953"/>
            <a:ext cx="835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Cuando sumamos cantidades iguales estamos realizando una adición repetida.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931" l="0" r="981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07429" y="1429236"/>
            <a:ext cx="707160" cy="117841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931" l="0" r="981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199" y="1429236"/>
            <a:ext cx="707160" cy="117841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931" l="0" r="981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8967" y="1429236"/>
            <a:ext cx="707160" cy="117841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931" l="0" r="981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4841" y="1429236"/>
            <a:ext cx="707160" cy="117841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931" l="0" r="9819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56989" y="1429236"/>
            <a:ext cx="707160" cy="1178415"/>
          </a:xfrm>
          <a:prstGeom prst="rect">
            <a:avLst/>
          </a:prstGeom>
        </p:spPr>
      </p:pic>
      <p:sp>
        <p:nvSpPr>
          <p:cNvPr id="15" name="Rectángulo redondeado 14">
            <a:hlinkClick r:id="rId4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0" name="Flecha derecha 9">
            <a:hlinkClick r:id="rId5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Flecha derecha 13">
            <a:hlinkClick r:id="rId6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5644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6369795" y="1755426"/>
            <a:ext cx="4621803" cy="3675237"/>
          </a:xfrm>
          <a:prstGeom prst="roundRect">
            <a:avLst/>
          </a:prstGeom>
          <a:solidFill>
            <a:srgbClr val="FFD62E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>
                <a:solidFill>
                  <a:srgbClr val="002060"/>
                </a:solidFill>
              </a:rPr>
              <a:t>5 cajas con 6 lápices cada una.</a:t>
            </a:r>
          </a:p>
          <a:p>
            <a:pPr algn="ctr"/>
            <a:endParaRPr lang="es-CL" sz="2400" dirty="0">
              <a:solidFill>
                <a:srgbClr val="002060"/>
              </a:solidFill>
            </a:endParaRPr>
          </a:p>
          <a:p>
            <a:pPr algn="ctr"/>
            <a:r>
              <a:rPr lang="es-CL" sz="2400" dirty="0">
                <a:solidFill>
                  <a:srgbClr val="002060"/>
                </a:solidFill>
              </a:rPr>
              <a:t> 6 + 6 + 6 + 6 + 6   </a:t>
            </a:r>
          </a:p>
          <a:p>
            <a:pPr algn="ctr"/>
            <a:endParaRPr lang="es-CL" sz="2400" dirty="0">
              <a:solidFill>
                <a:srgbClr val="002060"/>
              </a:solidFill>
            </a:endParaRPr>
          </a:p>
          <a:p>
            <a:pPr algn="ctr"/>
            <a:r>
              <a:rPr lang="es-CL" sz="2400" dirty="0">
                <a:solidFill>
                  <a:srgbClr val="002060"/>
                </a:solidFill>
              </a:rPr>
              <a:t>5 veces 6         </a:t>
            </a:r>
          </a:p>
          <a:p>
            <a:pPr algn="ctr"/>
            <a:r>
              <a:rPr lang="es-CL" sz="2400" dirty="0">
                <a:solidFill>
                  <a:srgbClr val="002060"/>
                </a:solidFill>
              </a:rPr>
              <a:t>5 · 6 = 30</a:t>
            </a:r>
          </a:p>
          <a:p>
            <a:pPr algn="ctr"/>
            <a:r>
              <a:rPr lang="es-CL" sz="2400" dirty="0">
                <a:solidFill>
                  <a:srgbClr val="002060"/>
                </a:solidFill>
              </a:rPr>
              <a:t>Hay 30 lápices.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747584" y="972445"/>
            <a:ext cx="3801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002060"/>
                </a:solidFill>
              </a:rPr>
              <a:t>Veámoslo de forma gráfica: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1549401" y="1755427"/>
            <a:ext cx="4394200" cy="3675237"/>
          </a:xfrm>
          <a:prstGeom prst="roundRect">
            <a:avLst/>
          </a:prstGeom>
          <a:solidFill>
            <a:srgbClr val="FFD6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Rectángulo redondeado 13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5" name="Flecha derecha 14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Flecha derecha 15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5</a:t>
            </a:fld>
            <a:endParaRPr lang="es-CL" dirty="0"/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937204"/>
              </p:ext>
            </p:extLst>
          </p:nvPr>
        </p:nvGraphicFramePr>
        <p:xfrm>
          <a:off x="2280519" y="2231043"/>
          <a:ext cx="11201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283646"/>
              </p:ext>
            </p:extLst>
          </p:nvPr>
        </p:nvGraphicFramePr>
        <p:xfrm>
          <a:off x="3746501" y="2231043"/>
          <a:ext cx="11201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828693"/>
              </p:ext>
            </p:extLst>
          </p:nvPr>
        </p:nvGraphicFramePr>
        <p:xfrm>
          <a:off x="2280519" y="3227284"/>
          <a:ext cx="11201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505605"/>
              </p:ext>
            </p:extLst>
          </p:nvPr>
        </p:nvGraphicFramePr>
        <p:xfrm>
          <a:off x="3746501" y="3227284"/>
          <a:ext cx="11201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006747"/>
              </p:ext>
            </p:extLst>
          </p:nvPr>
        </p:nvGraphicFramePr>
        <p:xfrm>
          <a:off x="3088482" y="4280121"/>
          <a:ext cx="11201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64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1442195" y="1387126"/>
            <a:ext cx="9771905" cy="3675237"/>
          </a:xfrm>
          <a:prstGeom prst="roundRect">
            <a:avLst/>
          </a:prstGeom>
          <a:solidFill>
            <a:srgbClr val="FFD62E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>
                <a:solidFill>
                  <a:srgbClr val="002060"/>
                </a:solidFill>
              </a:rPr>
              <a:t>La multiplicación  es una operación aritmética que indica cuántas veces se repite una cantidad y se puede expresar como una adición de sumandos iguales. El signo que se utiliza para representar una multiplicación es “·” y se lee “por”.</a:t>
            </a:r>
          </a:p>
          <a:p>
            <a:pPr algn="ctr"/>
            <a:endParaRPr lang="es-CL" sz="2400" dirty="0">
              <a:solidFill>
                <a:srgbClr val="002060"/>
              </a:solidFill>
            </a:endParaRPr>
          </a:p>
          <a:p>
            <a:pPr algn="ctr"/>
            <a:r>
              <a:rPr lang="es-CL" sz="2400" dirty="0">
                <a:solidFill>
                  <a:srgbClr val="002060"/>
                </a:solidFill>
              </a:rPr>
              <a:t>5 · 6 = 30</a:t>
            </a:r>
          </a:p>
        </p:txBody>
      </p:sp>
      <p:sp>
        <p:nvSpPr>
          <p:cNvPr id="5" name="Rectángulo redondeado 4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6" name="Flecha derecha 5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Flecha derecha 6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6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48871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1365223" y="1104900"/>
            <a:ext cx="9245600" cy="4838700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pPr algn="ctr"/>
            <a:endParaRPr lang="es-CL" dirty="0"/>
          </a:p>
          <a:p>
            <a:pPr algn="ctr"/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	</a:t>
            </a:r>
            <a:endParaRPr lang="es-CL" sz="2400" b="1" dirty="0">
              <a:solidFill>
                <a:srgbClr val="002060"/>
              </a:solidFill>
            </a:endParaRP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  <a:p>
            <a:pPr algn="ctr"/>
            <a:endParaRPr lang="es-CL" sz="2400" b="1" dirty="0">
              <a:solidFill>
                <a:srgbClr val="002060"/>
              </a:solidFill>
            </a:endParaRPr>
          </a:p>
          <a:p>
            <a:pPr algn="ctr"/>
            <a:r>
              <a:rPr lang="es-CL" sz="2400" b="1" dirty="0">
                <a:solidFill>
                  <a:srgbClr val="002060"/>
                </a:solidFill>
              </a:rPr>
              <a:t>2 · 5  o  5 · 2</a:t>
            </a:r>
          </a:p>
          <a:p>
            <a:pPr algn="ctr"/>
            <a:r>
              <a:rPr lang="es-CL" sz="2400" b="1" dirty="0">
                <a:solidFill>
                  <a:srgbClr val="002060"/>
                </a:solidFill>
              </a:rPr>
              <a:t>10        10</a:t>
            </a: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044139" y="1400041"/>
            <a:ext cx="74962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sz="2000" dirty="0">
              <a:solidFill>
                <a:srgbClr val="002060"/>
              </a:solidFill>
            </a:endParaRPr>
          </a:p>
          <a:p>
            <a:r>
              <a:rPr lang="es-CL" sz="2000" dirty="0">
                <a:solidFill>
                  <a:srgbClr val="002060"/>
                </a:solidFill>
              </a:rPr>
              <a:t>PROPIEDAD CONMUTATIVA</a:t>
            </a:r>
          </a:p>
          <a:p>
            <a:endParaRPr lang="es-CL" sz="2000" dirty="0">
              <a:solidFill>
                <a:srgbClr val="002060"/>
              </a:solidFill>
            </a:endParaRPr>
          </a:p>
          <a:p>
            <a:r>
              <a:rPr lang="es-CL" sz="2000" dirty="0">
                <a:solidFill>
                  <a:srgbClr val="002060"/>
                </a:solidFill>
              </a:rPr>
              <a:t>La propiedad conmutativa consiste en que no importa el origen de los </a:t>
            </a:r>
          </a:p>
          <a:p>
            <a:r>
              <a:rPr lang="es-CL" sz="2000" u="sng" dirty="0">
                <a:solidFill>
                  <a:srgbClr val="FF0000"/>
                </a:solidFill>
              </a:rPr>
              <a:t>factores</a:t>
            </a:r>
            <a:r>
              <a:rPr lang="es-CL" sz="2000" dirty="0">
                <a:solidFill>
                  <a:srgbClr val="002060"/>
                </a:solidFill>
              </a:rPr>
              <a:t>, el resultado es el mismo.</a:t>
            </a:r>
          </a:p>
          <a:p>
            <a:endParaRPr lang="es-CL" sz="2000" dirty="0">
              <a:solidFill>
                <a:srgbClr val="002060"/>
              </a:solidFill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814363"/>
              </p:ext>
            </p:extLst>
          </p:nvPr>
        </p:nvGraphicFramePr>
        <p:xfrm>
          <a:off x="5054573" y="3158490"/>
          <a:ext cx="1800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sp>
        <p:nvSpPr>
          <p:cNvPr id="14" name="Rectángulo redondeado 13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5" name="Flecha derecha 14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Flecha derecha 15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7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1217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1294595" y="766753"/>
            <a:ext cx="9245600" cy="5565328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pPr algn="ctr"/>
            <a:endParaRPr lang="es-CL" dirty="0"/>
          </a:p>
          <a:p>
            <a:pPr algn="ctr"/>
            <a:endParaRPr lang="es-CL" dirty="0"/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                                </a:t>
            </a:r>
          </a:p>
          <a:p>
            <a:r>
              <a:rPr lang="es-CL" dirty="0"/>
              <a:t>		 </a:t>
            </a:r>
          </a:p>
          <a:p>
            <a:endParaRPr lang="es-CL" sz="2400" dirty="0">
              <a:solidFill>
                <a:srgbClr val="002060"/>
              </a:solidFill>
            </a:endParaRPr>
          </a:p>
          <a:p>
            <a:endParaRPr lang="es-CL" sz="2400" dirty="0">
              <a:solidFill>
                <a:srgbClr val="002060"/>
              </a:solidFill>
            </a:endParaRPr>
          </a:p>
          <a:p>
            <a:endParaRPr lang="es-CL" sz="2400" dirty="0">
              <a:solidFill>
                <a:srgbClr val="002060"/>
              </a:solidFill>
            </a:endParaRPr>
          </a:p>
          <a:p>
            <a:r>
              <a:rPr lang="es-CL" sz="2400" dirty="0">
                <a:solidFill>
                  <a:srgbClr val="002060"/>
                </a:solidFill>
              </a:rPr>
              <a:t>	</a:t>
            </a:r>
          </a:p>
          <a:p>
            <a:r>
              <a:rPr lang="es-CL" sz="2400" dirty="0">
                <a:solidFill>
                  <a:srgbClr val="002060"/>
                </a:solidFill>
              </a:rPr>
              <a:t>		2 · 5                                       4  veces    2 · 5</a:t>
            </a:r>
          </a:p>
          <a:p>
            <a:r>
              <a:rPr lang="es-CL" sz="2400" dirty="0">
                <a:solidFill>
                  <a:srgbClr val="002060"/>
                </a:solidFill>
              </a:rPr>
              <a:t>                             </a:t>
            </a:r>
            <a:r>
              <a:rPr lang="es-CL" sz="2400" b="1" dirty="0">
                <a:solidFill>
                  <a:srgbClr val="002060"/>
                </a:solidFill>
              </a:rPr>
              <a:t>10                                             4 · 10  =  40</a:t>
            </a:r>
          </a:p>
          <a:p>
            <a:r>
              <a:rPr lang="es-CL" sz="2400" b="1" dirty="0">
                <a:solidFill>
                  <a:srgbClr val="002060"/>
                </a:solidFill>
              </a:rPr>
              <a:t>			</a:t>
            </a:r>
          </a:p>
          <a:p>
            <a:r>
              <a:rPr lang="es-CL" sz="2400" b="1" dirty="0">
                <a:solidFill>
                  <a:srgbClr val="002060"/>
                </a:solidFill>
              </a:rPr>
              <a:t>			    </a:t>
            </a:r>
            <a:r>
              <a:rPr lang="es-CL" sz="2400" b="1" u="sng" dirty="0">
                <a:solidFill>
                  <a:srgbClr val="002060"/>
                </a:solidFill>
              </a:rPr>
              <a:t>2 · 5 </a:t>
            </a:r>
            <a:r>
              <a:rPr lang="es-CL" sz="2400" b="1" dirty="0">
                <a:solidFill>
                  <a:srgbClr val="002060"/>
                </a:solidFill>
              </a:rPr>
              <a:t>· 4  =  40</a:t>
            </a: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000" dirty="0">
              <a:solidFill>
                <a:srgbClr val="002060"/>
              </a:solidFill>
            </a:endParaRP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123183" y="1208145"/>
            <a:ext cx="75884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PROPIEDAD ASOCIATIVA</a:t>
            </a:r>
          </a:p>
          <a:p>
            <a:r>
              <a:rPr lang="es-CL" sz="2000" dirty="0">
                <a:solidFill>
                  <a:srgbClr val="002060"/>
                </a:solidFill>
              </a:rPr>
              <a:t>La propiedad asociativa consiste en que para encontrar el producto de</a:t>
            </a:r>
          </a:p>
          <a:p>
            <a:r>
              <a:rPr lang="es-CL" sz="2000" dirty="0">
                <a:solidFill>
                  <a:srgbClr val="002060"/>
                </a:solidFill>
              </a:rPr>
              <a:t>tres números, se puede comenzar multiplicando dos cualquiera y luego</a:t>
            </a:r>
          </a:p>
          <a:p>
            <a:r>
              <a:rPr lang="es-CL" sz="2000" dirty="0">
                <a:solidFill>
                  <a:srgbClr val="002060"/>
                </a:solidFill>
              </a:rPr>
              <a:t>El resultado por el tercero. </a:t>
            </a: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479585"/>
              </p:ext>
            </p:extLst>
          </p:nvPr>
        </p:nvGraphicFramePr>
        <p:xfrm>
          <a:off x="2860316" y="2665497"/>
          <a:ext cx="18669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sp>
        <p:nvSpPr>
          <p:cNvPr id="12" name="Flecha derecha 11"/>
          <p:cNvSpPr/>
          <p:nvPr/>
        </p:nvSpPr>
        <p:spPr>
          <a:xfrm>
            <a:off x="5062960" y="2867832"/>
            <a:ext cx="609600" cy="3302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649632"/>
              </p:ext>
            </p:extLst>
          </p:nvPr>
        </p:nvGraphicFramePr>
        <p:xfrm>
          <a:off x="6204250" y="2360697"/>
          <a:ext cx="18669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CC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29917"/>
              </p:ext>
            </p:extLst>
          </p:nvPr>
        </p:nvGraphicFramePr>
        <p:xfrm>
          <a:off x="6356650" y="2513097"/>
          <a:ext cx="18669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684427"/>
              </p:ext>
            </p:extLst>
          </p:nvPr>
        </p:nvGraphicFramePr>
        <p:xfrm>
          <a:off x="6509050" y="2665497"/>
          <a:ext cx="18669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141481"/>
              </p:ext>
            </p:extLst>
          </p:nvPr>
        </p:nvGraphicFramePr>
        <p:xfrm>
          <a:off x="6661450" y="2817897"/>
          <a:ext cx="18669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475750805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405576262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106390423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543704316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4271677778"/>
                    </a:ext>
                  </a:extLst>
                </a:gridCol>
              </a:tblGrid>
              <a:tr h="292523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08699"/>
                  </a:ext>
                </a:extLst>
              </a:tr>
              <a:tr h="292523"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340332"/>
                  </a:ext>
                </a:extLst>
              </a:tr>
            </a:tbl>
          </a:graphicData>
        </a:graphic>
      </p:graphicFrame>
      <p:sp>
        <p:nvSpPr>
          <p:cNvPr id="21" name="Rectángulo redondeado 20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22" name="Flecha derecha 21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Flecha derecha 22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8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26733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1251858" y="850901"/>
            <a:ext cx="9245600" cy="4813300"/>
          </a:xfrm>
          <a:prstGeom prst="roundRect">
            <a:avLst/>
          </a:prstGeom>
          <a:solidFill>
            <a:srgbClr val="FFCC0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  <a:p>
            <a:pPr algn="ctr"/>
            <a:endParaRPr lang="es-CL" dirty="0"/>
          </a:p>
          <a:p>
            <a:endParaRPr lang="es-CL" dirty="0"/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endParaRPr lang="es-CL" sz="2400" dirty="0">
              <a:solidFill>
                <a:srgbClr val="002060"/>
              </a:solidFill>
            </a:endParaRP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</a:p>
          <a:p>
            <a:endParaRPr lang="es-CL" sz="2400" dirty="0">
              <a:solidFill>
                <a:srgbClr val="002060"/>
              </a:solidFill>
            </a:endParaRPr>
          </a:p>
          <a:p>
            <a:r>
              <a:rPr lang="es-CL" sz="2400" dirty="0">
                <a:solidFill>
                  <a:srgbClr val="002060"/>
                </a:solidFill>
              </a:rPr>
              <a:t>		</a:t>
            </a:r>
            <a:r>
              <a:rPr lang="es-CL" sz="2000" dirty="0">
                <a:solidFill>
                  <a:srgbClr val="002060"/>
                </a:solidFill>
              </a:rPr>
              <a:t>5 · (6 + 2) 		5 · (6 + 2)</a:t>
            </a:r>
          </a:p>
          <a:p>
            <a:r>
              <a:rPr lang="es-CL" sz="2000" dirty="0">
                <a:solidFill>
                  <a:srgbClr val="002060"/>
                </a:solidFill>
              </a:rPr>
              <a:t>                                   5 · 8		              (5 · 6) + (5 · 2) 	</a:t>
            </a:r>
          </a:p>
          <a:p>
            <a:r>
              <a:rPr lang="es-CL" sz="2000" dirty="0">
                <a:solidFill>
                  <a:srgbClr val="002060"/>
                </a:solidFill>
              </a:rPr>
              <a:t>                                    40	                                  30  +  10	</a:t>
            </a:r>
          </a:p>
          <a:p>
            <a:r>
              <a:rPr lang="es-CL" sz="2000" dirty="0">
                <a:solidFill>
                  <a:srgbClr val="002060"/>
                </a:solidFill>
              </a:rPr>
              <a:t>			                                       40</a:t>
            </a:r>
          </a:p>
          <a:p>
            <a:endParaRPr lang="es-CL" sz="2400" dirty="0">
              <a:solidFill>
                <a:srgbClr val="002060"/>
              </a:solidFill>
            </a:endParaRPr>
          </a:p>
          <a:p>
            <a:endParaRPr lang="es-CL" sz="2400" dirty="0">
              <a:solidFill>
                <a:srgbClr val="002060"/>
              </a:solidFill>
            </a:endParaRP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400" b="1" dirty="0">
              <a:solidFill>
                <a:srgbClr val="002060"/>
              </a:solidFill>
            </a:endParaRPr>
          </a:p>
          <a:p>
            <a:endParaRPr lang="es-CL" sz="2000" dirty="0">
              <a:solidFill>
                <a:srgbClr val="002060"/>
              </a:solidFill>
            </a:endParaRPr>
          </a:p>
          <a:p>
            <a:pPr algn="ctr"/>
            <a:endParaRPr lang="es-CL" sz="2000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48758" y="1165446"/>
            <a:ext cx="8521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rgbClr val="002060"/>
                </a:solidFill>
              </a:rPr>
              <a:t>PROPIEDAD DISTRIBUITIVA</a:t>
            </a:r>
          </a:p>
          <a:p>
            <a:r>
              <a:rPr lang="es-CL" sz="2000" dirty="0">
                <a:solidFill>
                  <a:srgbClr val="002060"/>
                </a:solidFill>
              </a:rPr>
              <a:t>La propiedad distributiva consiste en multiplicar un número por la suma </a:t>
            </a:r>
          </a:p>
          <a:p>
            <a:r>
              <a:rPr lang="es-CL" sz="2000" dirty="0">
                <a:solidFill>
                  <a:srgbClr val="002060"/>
                </a:solidFill>
              </a:rPr>
              <a:t>de otros, es posible obtener el resultado de dos maneras. </a:t>
            </a:r>
          </a:p>
        </p:txBody>
      </p:sp>
      <p:sp>
        <p:nvSpPr>
          <p:cNvPr id="21" name="Rectángulo redondeado 20">
            <a:hlinkClick r:id="rId2" action="ppaction://hlinksldjump"/>
          </p:cNvPr>
          <p:cNvSpPr/>
          <p:nvPr/>
        </p:nvSpPr>
        <p:spPr>
          <a:xfrm>
            <a:off x="391886" y="528839"/>
            <a:ext cx="682171" cy="443618"/>
          </a:xfrm>
          <a:prstGeom prst="roundRect">
            <a:avLst>
              <a:gd name="adj" fmla="val 27097"/>
            </a:avLst>
          </a:prstGeom>
          <a:solidFill>
            <a:srgbClr val="FF7C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dirty="0"/>
              <a:t>inicio</a:t>
            </a:r>
          </a:p>
        </p:txBody>
      </p:sp>
      <p:sp>
        <p:nvSpPr>
          <p:cNvPr id="18" name="Flecha derecha 17">
            <a:hlinkClick r:id="rId3" action="ppaction://hlinksldjump"/>
          </p:cNvPr>
          <p:cNvSpPr/>
          <p:nvPr/>
        </p:nvSpPr>
        <p:spPr>
          <a:xfrm>
            <a:off x="10941043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Flecha derecha 18">
            <a:hlinkClick r:id="rId4" action="ppaction://hlinksldjump"/>
          </p:cNvPr>
          <p:cNvSpPr/>
          <p:nvPr/>
        </p:nvSpPr>
        <p:spPr>
          <a:xfrm rot="10800000">
            <a:off x="326514" y="5808450"/>
            <a:ext cx="893380" cy="72640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CF08-D15B-407C-99AB-2821B3925F45}" type="slidenum">
              <a:rPr lang="es-CL" smtClean="0"/>
              <a:pPr/>
              <a:t>9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7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Panorámica</PresentationFormat>
  <Paragraphs>242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Berlin Sans FB Demi</vt:lpstr>
      <vt:lpstr>Calibri</vt:lpstr>
      <vt:lpstr>Calibri Light</vt:lpstr>
      <vt:lpstr>Segoe Script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Yoselin Vásquez</cp:lastModifiedBy>
  <cp:revision>1</cp:revision>
  <dcterms:modified xsi:type="dcterms:W3CDTF">2021-10-18T13:55:45Z</dcterms:modified>
</cp:coreProperties>
</file>