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58" r:id="rId8"/>
    <p:sldId id="266" r:id="rId9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8108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4686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6983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9898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3751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6524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2663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7566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985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641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9142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0563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2950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346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4490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464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2309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6927153-DABA-44BD-90C9-46805A63B625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F7D33-843F-424F-A4AC-5E32AC8555B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0639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Picture 5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6FB"/>
              </a:clrFrom>
              <a:clrTo>
                <a:srgbClr val="F7F6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47" y="1107936"/>
            <a:ext cx="5592596" cy="129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2" name="Picture 5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222" y="2853152"/>
            <a:ext cx="6287080" cy="1377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Imagen 23" descr="tigre-saludand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46" y="3091002"/>
            <a:ext cx="2583935" cy="2868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Imagen 24" descr="tigrit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716" y="403616"/>
            <a:ext cx="1552586" cy="244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42769CFE-D07C-4478-A745-B5DB6E5A83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37" y="244474"/>
            <a:ext cx="2578873" cy="86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79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276" y="365125"/>
            <a:ext cx="10515600" cy="1325563"/>
          </a:xfrm>
        </p:spPr>
        <p:txBody>
          <a:bodyPr/>
          <a:lstStyle/>
          <a:p>
            <a:r>
              <a:rPr lang="es-MX" sz="1400" dirty="0"/>
              <a:t>Escucha con atención el siguiente cuento: </a:t>
            </a:r>
            <a:br>
              <a:rPr lang="es-MX" dirty="0"/>
            </a:br>
            <a:r>
              <a:rPr lang="es-MX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                   La Carrera </a:t>
            </a:r>
            <a:endParaRPr lang="es-C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anose="04040404050702020202" pitchFamily="82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2276" y="1690688"/>
            <a:ext cx="11114468" cy="4581323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/>
              <a:t>Hace mucho tiempo en el país de los números hubo un gran acontecimiento ¡la carrera de las tres medallas! </a:t>
            </a:r>
          </a:p>
          <a:p>
            <a:pPr marL="0" indent="0">
              <a:buNone/>
            </a:pPr>
            <a:r>
              <a:rPr lang="es-MX" sz="2400" dirty="0"/>
              <a:t>Los tres números más rápidos las ganarían </a:t>
            </a:r>
          </a:p>
          <a:p>
            <a:pPr marL="0" indent="0">
              <a:buNone/>
            </a:pPr>
            <a:r>
              <a:rPr lang="es-MX" sz="2400" dirty="0"/>
              <a:t>Todos estaban muy nerviosos salvo algunos </a:t>
            </a:r>
          </a:p>
          <a:p>
            <a:pPr marL="0" indent="0">
              <a:buNone/>
            </a:pPr>
            <a:r>
              <a:rPr lang="es-MX" sz="2400" dirty="0"/>
              <a:t>presumidos que se creían ganadores </a:t>
            </a:r>
          </a:p>
          <a:p>
            <a:pPr marL="0" indent="0">
              <a:buNone/>
            </a:pPr>
            <a:r>
              <a:rPr lang="es-MX" sz="2400" dirty="0"/>
              <a:t>El UNO estaba seguro de que llegaría 1°, </a:t>
            </a:r>
          </a:p>
          <a:p>
            <a:pPr marL="0" indent="0">
              <a:buNone/>
            </a:pPr>
            <a:r>
              <a:rPr lang="es-MX" sz="2400" dirty="0"/>
              <a:t>El DOS estaba seguro que llegaría 2°…</a:t>
            </a:r>
          </a:p>
          <a:p>
            <a:pPr marL="0" indent="0">
              <a:buNone/>
            </a:pPr>
            <a:r>
              <a:rPr lang="es-MX" sz="2400" dirty="0"/>
              <a:t> pero no fue así… paso algo increíble… </a:t>
            </a:r>
          </a:p>
          <a:p>
            <a:pPr marL="0" indent="0">
              <a:buNone/>
            </a:pPr>
            <a:r>
              <a:rPr lang="es-MX" sz="2400" dirty="0"/>
              <a:t>sabes lo que sucedió ?....</a:t>
            </a:r>
          </a:p>
          <a:p>
            <a:endParaRPr lang="es-CL" dirty="0"/>
          </a:p>
        </p:txBody>
      </p:sp>
      <p:pic>
        <p:nvPicPr>
          <p:cNvPr id="2050" name="Picture 2" descr="Qué son los NÚMEROS NATURALES? | Pequeoc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94" y="2479366"/>
            <a:ext cx="4597758" cy="427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115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9093" y="360608"/>
            <a:ext cx="11044707" cy="64973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400" dirty="0"/>
              <a:t>El primero que llego a la meta fue un número </a:t>
            </a:r>
          </a:p>
          <a:p>
            <a:pPr marL="0" indent="0">
              <a:buNone/>
            </a:pPr>
            <a:r>
              <a:rPr lang="es-MX" sz="2400" dirty="0"/>
              <a:t>redondito, que iba rodando, rodando tan de </a:t>
            </a:r>
          </a:p>
          <a:p>
            <a:pPr marL="0" indent="0">
              <a:buNone/>
            </a:pPr>
            <a:r>
              <a:rPr lang="es-MX" sz="2400" dirty="0"/>
              <a:t>prisa que nadie lo pudo alcanzar…</a:t>
            </a:r>
          </a:p>
          <a:p>
            <a:pPr marL="0" indent="0">
              <a:buNone/>
            </a:pPr>
            <a:r>
              <a:rPr lang="es-MX" sz="2400" dirty="0"/>
              <a:t>¿Quién seria? </a:t>
            </a:r>
            <a:r>
              <a:rPr lang="es-MX" sz="2400" dirty="0" err="1"/>
              <a:t>Siiiiiii</a:t>
            </a:r>
            <a:r>
              <a:rPr lang="es-MX" sz="2400" dirty="0"/>
              <a:t> el CERO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                                                El 2° ganador fue el número CINCO , que saltando,</a:t>
            </a:r>
          </a:p>
          <a:p>
            <a:pPr marL="0" indent="0">
              <a:buNone/>
            </a:pPr>
            <a:r>
              <a:rPr lang="es-MX" sz="2400" dirty="0"/>
              <a:t>                                                saltando llego a la meta de un brinco.  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Y a que no adivinas quien llego 3°, pues uno que dio </a:t>
            </a:r>
          </a:p>
          <a:p>
            <a:pPr marL="0" indent="0">
              <a:buNone/>
            </a:pPr>
            <a:r>
              <a:rPr lang="es-MX" sz="2400" dirty="0"/>
              <a:t>tantas volteretas que llego del revés </a:t>
            </a:r>
          </a:p>
          <a:p>
            <a:pPr marL="0" indent="0">
              <a:buNone/>
            </a:pPr>
            <a:r>
              <a:rPr lang="es-MX" sz="2400" dirty="0"/>
              <a:t> ¡¡¡El numero SEIS!!!!</a:t>
            </a:r>
          </a:p>
          <a:p>
            <a:pPr marL="0" indent="0">
              <a:buNone/>
            </a:pPr>
            <a:r>
              <a:rPr lang="es-MX" dirty="0"/>
              <a:t> </a:t>
            </a:r>
            <a:endParaRPr lang="es-CL" dirty="0"/>
          </a:p>
        </p:txBody>
      </p:sp>
      <p:pic>
        <p:nvPicPr>
          <p:cNvPr id="3076" name="Picture 4" descr="Desenhos Animados Engraçados Números-0 Ilustraciones Vectoriales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318" y="151215"/>
            <a:ext cx="2273313" cy="232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escarado agitando dibujos animados número 5. Cartoon descarado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72" y="2215166"/>
            <a:ext cx="2370107" cy="251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artoon Number Six Royalty Free Cliparts, Vectors, And Stock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77" y="3971429"/>
            <a:ext cx="2118140" cy="26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204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528034"/>
            <a:ext cx="10515600" cy="56489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/>
              <a:t>Pero no creas que los otros números se quedaron sin premio </a:t>
            </a:r>
          </a:p>
          <a:p>
            <a:pPr marL="0" indent="0">
              <a:buNone/>
            </a:pPr>
            <a:r>
              <a:rPr lang="es-MX" sz="2400" dirty="0"/>
              <a:t>¡¡¡No </a:t>
            </a:r>
            <a:r>
              <a:rPr lang="es-MX" sz="2400" dirty="0" err="1"/>
              <a:t>no</a:t>
            </a:r>
            <a:r>
              <a:rPr lang="es-MX" sz="2400" dirty="0"/>
              <a:t> no!!! El 4° , el 5°, el 6°, el 7°, el 8°, el 9° y el 10° también tuvieron regalos </a:t>
            </a:r>
          </a:p>
          <a:p>
            <a:pPr marL="0" indent="0">
              <a:buNone/>
            </a:pPr>
            <a:r>
              <a:rPr lang="es-MX" sz="2400" dirty="0"/>
              <a:t>Porque lo importante es participar </a:t>
            </a:r>
            <a:endParaRPr lang="es-CL" sz="2400" dirty="0"/>
          </a:p>
        </p:txBody>
      </p:sp>
      <p:pic>
        <p:nvPicPr>
          <p:cNvPr id="4098" name="Picture 2" descr="Los números de mascotas corren ilustraciones de maratón. La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b="8152"/>
          <a:stretch/>
        </p:blipFill>
        <p:spPr bwMode="auto">
          <a:xfrm>
            <a:off x="1803043" y="2693294"/>
            <a:ext cx="7843132" cy="361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987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33931" y="2726914"/>
            <a:ext cx="9766518" cy="36094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latin typeface="Ligada 2.1 (Adrian M. C.)" panose="02000000000000000000" pitchFamily="50" charset="0"/>
              </a:rPr>
              <a:t>Los números </a:t>
            </a:r>
            <a:r>
              <a:rPr lang="en-US" sz="3600" b="1" dirty="0" err="1">
                <a:latin typeface="Ligada 2.1 (Adrian M. C.)" panose="02000000000000000000" pitchFamily="50" charset="0"/>
              </a:rPr>
              <a:t>ordinales</a:t>
            </a:r>
            <a:r>
              <a:rPr lang="en-US" sz="3600" b="1" dirty="0">
                <a:latin typeface="Ligada 2.1 (Adrian M. C.)" panose="02000000000000000000" pitchFamily="50" charset="0"/>
              </a:rPr>
              <a:t> </a:t>
            </a:r>
            <a:r>
              <a:rPr lang="en-US" sz="3600" b="1" dirty="0" err="1">
                <a:latin typeface="Ligada 2.1 (Adrian M. C.)" panose="02000000000000000000" pitchFamily="50" charset="0"/>
              </a:rPr>
              <a:t>nos</a:t>
            </a:r>
            <a:r>
              <a:rPr lang="en-US" sz="3600" b="1" dirty="0">
                <a:latin typeface="Ligada 2.1 (Adrian M. C.)" panose="02000000000000000000" pitchFamily="50" charset="0"/>
              </a:rPr>
              <a:t> </a:t>
            </a:r>
            <a:r>
              <a:rPr lang="en-US" sz="3600" b="1" dirty="0" err="1">
                <a:latin typeface="Ligada 2.1 (Adrian M. C.)" panose="02000000000000000000" pitchFamily="50" charset="0"/>
              </a:rPr>
              <a:t>indican</a:t>
            </a:r>
            <a:r>
              <a:rPr lang="en-US" sz="3600" b="1" dirty="0">
                <a:latin typeface="Ligada 2.1 (Adrian M. C.)" panose="02000000000000000000" pitchFamily="50" charset="0"/>
              </a:rPr>
              <a:t> la</a:t>
            </a:r>
            <a:endParaRPr lang="es-CL" sz="3600" dirty="0">
              <a:latin typeface="Ligada 2.1 (Adrian M. C.)" panose="02000000000000000000" pitchFamily="50" charset="0"/>
            </a:endParaRPr>
          </a:p>
          <a:p>
            <a:pPr marL="0" indent="0">
              <a:buNone/>
            </a:pPr>
            <a:r>
              <a:rPr lang="en-US" sz="3600" b="1" dirty="0" err="1">
                <a:latin typeface="Ligada 2.1 (Adrian M. C.)" panose="02000000000000000000" pitchFamily="50" charset="0"/>
              </a:rPr>
              <a:t>posición</a:t>
            </a:r>
            <a:r>
              <a:rPr lang="en-US" sz="3600" b="1" dirty="0">
                <a:latin typeface="Ligada 2.1 (Adrian M. C.)" panose="02000000000000000000" pitchFamily="50" charset="0"/>
              </a:rPr>
              <a:t> </a:t>
            </a:r>
            <a:r>
              <a:rPr lang="en-US" sz="3600" b="1" dirty="0" err="1">
                <a:latin typeface="Ligada 2.1 (Adrian M. C.)" panose="02000000000000000000" pitchFamily="50" charset="0"/>
              </a:rPr>
              <a:t>que</a:t>
            </a:r>
            <a:r>
              <a:rPr lang="en-US" sz="3600" b="1" dirty="0">
                <a:latin typeface="Ligada 2.1 (Adrian M. C.)" panose="02000000000000000000" pitchFamily="50" charset="0"/>
              </a:rPr>
              <a:t> </a:t>
            </a:r>
            <a:r>
              <a:rPr lang="en-US" sz="3600" b="1" dirty="0" err="1">
                <a:latin typeface="Ligada 2.1 (Adrian M. C.)" panose="02000000000000000000" pitchFamily="50" charset="0"/>
              </a:rPr>
              <a:t>ocupa</a:t>
            </a:r>
            <a:r>
              <a:rPr lang="en-US" sz="3600" b="1" dirty="0">
                <a:latin typeface="Ligada 2.1 (Adrian M. C.)" panose="02000000000000000000" pitchFamily="50" charset="0"/>
              </a:rPr>
              <a:t> </a:t>
            </a:r>
            <a:r>
              <a:rPr lang="en-US" sz="3600" b="1" dirty="0" err="1">
                <a:latin typeface="Ligada 2.1 (Adrian M. C.)" panose="02000000000000000000" pitchFamily="50" charset="0"/>
              </a:rPr>
              <a:t>algo</a:t>
            </a:r>
            <a:r>
              <a:rPr lang="en-US" sz="3600" b="1" dirty="0">
                <a:latin typeface="Ligada 2.1 (Adrian M. C.)" panose="02000000000000000000" pitchFamily="50" charset="0"/>
              </a:rPr>
              <a:t> </a:t>
            </a:r>
            <a:r>
              <a:rPr lang="en-US" sz="3600" b="1" dirty="0" err="1">
                <a:latin typeface="Ligada 2.1 (Adrian M. C.)" panose="02000000000000000000" pitchFamily="50" charset="0"/>
              </a:rPr>
              <a:t>dentro</a:t>
            </a:r>
            <a:r>
              <a:rPr lang="en-US" sz="3600" b="1" dirty="0">
                <a:latin typeface="Ligada 2.1 (Adrian M. C.)" panose="02000000000000000000" pitchFamily="50" charset="0"/>
              </a:rPr>
              <a:t> de un </a:t>
            </a:r>
            <a:r>
              <a:rPr lang="en-US" sz="3600" b="1" dirty="0" err="1">
                <a:latin typeface="Ligada 2.1 (Adrian M. C.)" panose="02000000000000000000" pitchFamily="50" charset="0"/>
              </a:rPr>
              <a:t>grupo</a:t>
            </a:r>
            <a:r>
              <a:rPr lang="en-US" sz="3600" b="1" dirty="0">
                <a:latin typeface="Ligada 2.1 (Adrian M. C.)" panose="02000000000000000000" pitchFamily="50" charset="0"/>
              </a:rPr>
              <a:t>.</a:t>
            </a:r>
            <a:endParaRPr lang="es-CL" sz="3600" dirty="0">
              <a:latin typeface="Ligada 2.1 (Adrian M. C.)" panose="02000000000000000000" pitchFamily="50" charset="0"/>
            </a:endParaRPr>
          </a:p>
          <a:p>
            <a:pPr marL="0" indent="0">
              <a:buNone/>
            </a:pPr>
            <a:r>
              <a:rPr lang="en-US" sz="3600" b="1" dirty="0">
                <a:latin typeface="Ligada 2.1 (Adrian M. C.)" panose="02000000000000000000" pitchFamily="50" charset="0"/>
              </a:rPr>
              <a:t>Los </a:t>
            </a:r>
            <a:r>
              <a:rPr lang="en-US" sz="3600" b="1" dirty="0" err="1">
                <a:latin typeface="Ligada 2.1 (Adrian M. C.)" panose="02000000000000000000" pitchFamily="50" charset="0"/>
              </a:rPr>
              <a:t>utilizamos</a:t>
            </a:r>
            <a:r>
              <a:rPr lang="en-US" sz="3600" b="1" dirty="0">
                <a:latin typeface="Ligada 2.1 (Adrian M. C.)" panose="02000000000000000000" pitchFamily="50" charset="0"/>
              </a:rPr>
              <a:t> para </a:t>
            </a:r>
            <a:r>
              <a:rPr lang="en-US" sz="3600" b="1" dirty="0" err="1">
                <a:latin typeface="Ligada 2.1 (Adrian M. C.)" panose="02000000000000000000" pitchFamily="50" charset="0"/>
              </a:rPr>
              <a:t>numerar</a:t>
            </a:r>
            <a:r>
              <a:rPr lang="en-US" sz="3600" b="1" dirty="0">
                <a:latin typeface="Ligada 2.1 (Adrian M. C.)" panose="02000000000000000000" pitchFamily="50" charset="0"/>
              </a:rPr>
              <a:t> y </a:t>
            </a:r>
            <a:r>
              <a:rPr lang="en-US" sz="3600" b="1" dirty="0" err="1">
                <a:latin typeface="Ligada 2.1 (Adrian M. C.)" panose="02000000000000000000" pitchFamily="50" charset="0"/>
              </a:rPr>
              <a:t>ordenar</a:t>
            </a:r>
            <a:r>
              <a:rPr lang="en-US" sz="3600" b="1" dirty="0">
                <a:latin typeface="Ligada 2.1 (Adrian M. C.)" panose="02000000000000000000" pitchFamily="50" charset="0"/>
              </a:rPr>
              <a:t> </a:t>
            </a:r>
            <a:r>
              <a:rPr lang="en-US" sz="3600" b="1" dirty="0" err="1">
                <a:latin typeface="Ligada 2.1 (Adrian M. C.)" panose="02000000000000000000" pitchFamily="50" charset="0"/>
              </a:rPr>
              <a:t>algo</a:t>
            </a:r>
            <a:r>
              <a:rPr lang="en-US" sz="3600" b="1" dirty="0">
                <a:latin typeface="Ligada 2.1 (Adrian M. C.)" panose="02000000000000000000" pitchFamily="50" charset="0"/>
              </a:rPr>
              <a:t>. </a:t>
            </a:r>
            <a:endParaRPr lang="es-CL" sz="3600" dirty="0">
              <a:latin typeface="Ligada 2.1 (Adrian M. C.)" panose="02000000000000000000" pitchFamily="50" charset="0"/>
            </a:endParaRPr>
          </a:p>
        </p:txBody>
      </p:sp>
      <p:pic>
        <p:nvPicPr>
          <p:cNvPr id="5122" name="Picture 2" descr="Actividades de enseñanza para adquirir/desarrollar el proceso | El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6913">
            <a:off x="429031" y="434054"/>
            <a:ext cx="22098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cuerda png » PNG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657" y="117867"/>
            <a:ext cx="5987648" cy="213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823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03312" y="115326"/>
            <a:ext cx="9404723" cy="1400530"/>
          </a:xfrm>
        </p:spPr>
        <p:txBody>
          <a:bodyPr/>
          <a:lstStyle/>
          <a:p>
            <a:r>
              <a:rPr lang="es-MX" dirty="0"/>
              <a:t>Se ordenan de la siguiente manera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234" name="Picture 66" descr="NÚMEROS CARDINALES Y ORDINAL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" t="4942" r="1459" b="11631"/>
          <a:stretch/>
        </p:blipFill>
        <p:spPr bwMode="auto">
          <a:xfrm>
            <a:off x="386365" y="978794"/>
            <a:ext cx="11101589" cy="571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069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Algerian" panose="04020705040A02060702" pitchFamily="82" charset="0"/>
              </a:rPr>
              <a:t>Palabras claves </a:t>
            </a:r>
            <a:endParaRPr lang="es-CL" dirty="0">
              <a:latin typeface="Algerian" panose="04020705040A02060702" pitchFamily="82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992146" y="1946136"/>
            <a:ext cx="32015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PRIMERO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615705" y="2189974"/>
            <a:ext cx="2816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ÚLTIMO</a:t>
            </a:r>
            <a:r>
              <a:rPr lang="es-E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237430" y="3430974"/>
            <a:ext cx="2222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5400" b="1" cap="none" spc="0" dirty="0">
                <a:ln>
                  <a:solidFill>
                    <a:srgbClr val="002060"/>
                  </a:solidFill>
                </a:ln>
                <a:solidFill>
                  <a:schemeClr val="accent6"/>
                </a:solidFill>
                <a:effectLst/>
              </a:rPr>
              <a:t>ANTES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7552387" y="5105228"/>
            <a:ext cx="2943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DESPUÉS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331063" y="5105228"/>
            <a:ext cx="25236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ENTRE</a:t>
            </a:r>
            <a:endParaRPr lang="es-E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597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4291" y="169284"/>
            <a:ext cx="9404723" cy="1400530"/>
          </a:xfrm>
        </p:spPr>
        <p:txBody>
          <a:bodyPr/>
          <a:lstStyle/>
          <a:p>
            <a:r>
              <a:rPr lang="es-MX" sz="2400" dirty="0"/>
              <a:t>Realicemos juntos estos ejercicios:</a:t>
            </a:r>
            <a:br>
              <a:rPr lang="es-MX" sz="2400" dirty="0"/>
            </a:br>
            <a:r>
              <a:rPr lang="es-MX" sz="2400" dirty="0"/>
              <a:t>Veamos en que piso se encuentran las mascotas</a:t>
            </a:r>
            <a:r>
              <a:rPr lang="es-MX" dirty="0"/>
              <a:t>.</a:t>
            </a: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3312" y="1569814"/>
            <a:ext cx="3634653" cy="528818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604578" y="5626212"/>
            <a:ext cx="25045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1° piso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938177" y="4808666"/>
            <a:ext cx="18373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es-ES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° piso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938177" y="3929383"/>
            <a:ext cx="18373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  <a:r>
              <a:rPr lang="es-ES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° piso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938177" y="3050100"/>
            <a:ext cx="18373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  <a:r>
              <a:rPr lang="es-ES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° piso</a:t>
            </a:r>
          </a:p>
        </p:txBody>
      </p:sp>
    </p:spTree>
    <p:extLst>
      <p:ext uri="{BB962C8B-B14F-4D97-AF65-F5344CB8AC3E}">
        <p14:creationId xmlns:p14="http://schemas.microsoft.com/office/powerpoint/2010/main" val="141682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89</TotalTime>
  <Words>274</Words>
  <Application>Microsoft Office PowerPoint</Application>
  <PresentationFormat>Panorámica</PresentationFormat>
  <Paragraphs>42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Algerian</vt:lpstr>
      <vt:lpstr>Arial</vt:lpstr>
      <vt:lpstr>Century Gothic</vt:lpstr>
      <vt:lpstr>Curlz MT</vt:lpstr>
      <vt:lpstr>Ligada 2.1 (Adrian M. C.)</vt:lpstr>
      <vt:lpstr>Wingdings 3</vt:lpstr>
      <vt:lpstr>Ion</vt:lpstr>
      <vt:lpstr>Presentación de PowerPoint</vt:lpstr>
      <vt:lpstr>Escucha con atención el siguiente cuento:                     La Carrera </vt:lpstr>
      <vt:lpstr>Presentación de PowerPoint</vt:lpstr>
      <vt:lpstr>Presentación de PowerPoint</vt:lpstr>
      <vt:lpstr>Presentación de PowerPoint</vt:lpstr>
      <vt:lpstr>Se ordenan de la siguiente manera</vt:lpstr>
      <vt:lpstr>Palabras claves </vt:lpstr>
      <vt:lpstr>Realicemos juntos estos ejercicios: Veamos en que piso se encuentran las mascotas.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Claudia Rodriguez</dc:creator>
  <cp:lastModifiedBy>Yoselin Vásquez</cp:lastModifiedBy>
  <cp:revision>14</cp:revision>
  <dcterms:created xsi:type="dcterms:W3CDTF">2020-05-15T21:39:37Z</dcterms:created>
  <dcterms:modified xsi:type="dcterms:W3CDTF">2021-10-18T13:59:04Z</dcterms:modified>
</cp:coreProperties>
</file>